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Arimo" panose="020B0604020202020204" charset="0"/>
      <p:regular r:id="rId33"/>
    </p:embeddedFont>
    <p:embeddedFont>
      <p:font typeface="Arimo Bold" panose="020B0604020202020204" charset="0"/>
      <p:regular r:id="rId34"/>
    </p:embeddedFont>
    <p:embeddedFont>
      <p:font typeface="Calibri" panose="020F0502020204030204" pitchFamily="34" charset="0"/>
      <p:regular r:id="rId35"/>
      <p:bold r:id="rId36"/>
      <p:italic r:id="rId37"/>
      <p:boldItalic r:id="rId38"/>
    </p:embeddedFont>
    <p:embeddedFont>
      <p:font typeface="Canva Sans Bold" panose="020B0604020202020204" charset="0"/>
      <p:regular r:id="rId39"/>
    </p:embeddedFont>
    <p:embeddedFont>
      <p:font typeface="Montserrat Light" panose="00000400000000000000" pitchFamily="2" charset="0"/>
      <p:regular r:id="rId40"/>
      <p:italic r:id="rId41"/>
    </p:embeddedFont>
    <p:embeddedFont>
      <p:font typeface="Open Sans" pitchFamily="2" charset="0"/>
      <p:regular r:id="rId42"/>
      <p:bold r:id="rId43"/>
      <p:italic r:id="rId44"/>
      <p:boldItalic r:id="rId45"/>
    </p:embeddedFont>
    <p:embeddedFont>
      <p:font typeface="Open Sans Bold" panose="020B0806030504020204" pitchFamily="34" charset="0"/>
      <p:regular r:id="rId46"/>
      <p:bold r:id="rId47"/>
    </p:embeddedFont>
    <p:embeddedFont>
      <p:font typeface="Open Sans Extra Bold" panose="020B0604020202020204" charset="0"/>
      <p:regular r:id="rId48"/>
    </p:embeddedFont>
    <p:embeddedFont>
      <p:font typeface="Open Sans Light" panose="020B0306030504020204" pitchFamily="34" charset="0"/>
      <p:regular r:id="rId49"/>
      <p:italic r:id="rId50"/>
    </p:embeddedFont>
    <p:embeddedFont>
      <p:font typeface="Open Sans Light Italics" panose="020B0604020202020204" charset="0"/>
      <p:regular r:id="rId51"/>
    </p:embeddedFont>
    <p:embeddedFont>
      <p:font typeface="Prata" panose="020B0604020202020204" charset="0"/>
      <p:regular r:id="rId52"/>
    </p:embeddedFont>
    <p:embeddedFont>
      <p:font typeface="PT Sans" panose="020B0503020203020204" pitchFamily="34" charset="0"/>
      <p:regular r:id="rId53"/>
      <p:bold r:id="rId54"/>
      <p:italic r:id="rId55"/>
      <p:boldItalic r:id="rId56"/>
    </p:embeddedFont>
    <p:embeddedFont>
      <p:font typeface="Public Sans" panose="020B0604020202020204" charset="0"/>
      <p:regular r:id="rId57"/>
    </p:embeddedFont>
    <p:embeddedFont>
      <p:font typeface="Radley" panose="00000500000000000000" pitchFamily="2" charset="0"/>
      <p:regular r:id="rId58"/>
      <p:italic r:id="rId59"/>
    </p:embeddedFont>
    <p:embeddedFont>
      <p:font typeface="Raleway" pitchFamily="2" charset="0"/>
      <p:regular r:id="rId60"/>
      <p:bold r:id="rId61"/>
      <p:italic r:id="rId62"/>
      <p:boldItalic r:id="rId63"/>
    </p:embeddedFont>
    <p:embeddedFont>
      <p:font typeface="Raleway Bold" pitchFamily="2" charset="0"/>
      <p:regular r:id="rId64"/>
      <p:bold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0.fntdata"/><Relationship Id="rId47" Type="http://schemas.openxmlformats.org/officeDocument/2006/relationships/font" Target="fonts/font15.fntdata"/><Relationship Id="rId63" Type="http://schemas.openxmlformats.org/officeDocument/2006/relationships/font" Target="fonts/font31.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7.fntdata"/><Relationship Id="rId34" Type="http://schemas.openxmlformats.org/officeDocument/2006/relationships/font" Target="fonts/font2.fntdata"/><Relationship Id="rId50" Type="http://schemas.openxmlformats.org/officeDocument/2006/relationships/font" Target="fonts/font18.fntdata"/><Relationship Id="rId55" Type="http://schemas.openxmlformats.org/officeDocument/2006/relationships/font" Target="fonts/font2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2445935"/>
            <a:ext cx="14029083" cy="4660770"/>
          </a:xfrm>
          <a:prstGeom prst="rect">
            <a:avLst/>
          </a:prstGeom>
        </p:spPr>
        <p:txBody>
          <a:bodyPr lIns="0" tIns="0" rIns="0" bIns="0" rtlCol="0" anchor="t">
            <a:spAutoFit/>
          </a:bodyPr>
          <a:lstStyle/>
          <a:p>
            <a:pPr algn="just">
              <a:lnSpc>
                <a:spcPts val="7813"/>
              </a:lnSpc>
            </a:pPr>
            <a:r>
              <a:rPr lang="en-US" sz="6301" dirty="0">
                <a:solidFill>
                  <a:srgbClr val="804F3B"/>
                </a:solidFill>
                <a:latin typeface="Open Sans Extra Bold"/>
              </a:rPr>
              <a:t>A Deep CNN Biomedical Imaging Technique for Detecting Infected Covid Patients</a:t>
            </a:r>
          </a:p>
          <a:p>
            <a:pPr>
              <a:lnSpc>
                <a:spcPts val="12000"/>
              </a:lnSpc>
            </a:pPr>
            <a:endParaRPr lang="en-US" sz="6301" dirty="0">
              <a:solidFill>
                <a:srgbClr val="804F3B"/>
              </a:solidFill>
              <a:latin typeface="Open Sans Extra Bold"/>
            </a:endParaRP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8243750" y="7712460"/>
            <a:ext cx="1926606" cy="126105"/>
          </a:xfrm>
          <a:prstGeom prst="rect">
            <a:avLst/>
          </a:prstGeom>
        </p:spPr>
      </p:pic>
      <p:sp>
        <p:nvSpPr>
          <p:cNvPr id="4" name="TextBox 4"/>
          <p:cNvSpPr txBox="1"/>
          <p:nvPr/>
        </p:nvSpPr>
        <p:spPr>
          <a:xfrm>
            <a:off x="1028700" y="7352750"/>
            <a:ext cx="7752199" cy="2157730"/>
          </a:xfrm>
          <a:prstGeom prst="rect">
            <a:avLst/>
          </a:prstGeom>
        </p:spPr>
        <p:txBody>
          <a:bodyPr lIns="0" tIns="0" rIns="0" bIns="0" rtlCol="0" anchor="t">
            <a:spAutoFit/>
          </a:bodyPr>
          <a:lstStyle/>
          <a:p>
            <a:pPr>
              <a:lnSpc>
                <a:spcPts val="3919"/>
              </a:lnSpc>
            </a:pPr>
            <a:r>
              <a:rPr lang="en-US" sz="2799">
                <a:solidFill>
                  <a:srgbClr val="804F3B"/>
                </a:solidFill>
                <a:latin typeface="Raleway Bold"/>
              </a:rPr>
              <a:t>Engr. Razu Ahmed</a:t>
            </a:r>
          </a:p>
          <a:p>
            <a:pPr>
              <a:lnSpc>
                <a:spcPts val="3080"/>
              </a:lnSpc>
            </a:pPr>
            <a:r>
              <a:rPr lang="en-US" sz="2200">
                <a:solidFill>
                  <a:srgbClr val="404040"/>
                </a:solidFill>
                <a:latin typeface="Raleway"/>
              </a:rPr>
              <a:t>Professor &amp; Head</a:t>
            </a:r>
          </a:p>
          <a:p>
            <a:pPr>
              <a:lnSpc>
                <a:spcPts val="3080"/>
              </a:lnSpc>
            </a:pPr>
            <a:r>
              <a:rPr lang="en-US" sz="2200">
                <a:solidFill>
                  <a:srgbClr val="404040"/>
                </a:solidFill>
                <a:latin typeface="Raleway"/>
              </a:rPr>
              <a:t>Department of Computer and Communication Engineering</a:t>
            </a:r>
          </a:p>
          <a:p>
            <a:pPr>
              <a:lnSpc>
                <a:spcPts val="3080"/>
              </a:lnSpc>
            </a:pPr>
            <a:r>
              <a:rPr lang="en-US" sz="2200">
                <a:solidFill>
                  <a:srgbClr val="404040"/>
                </a:solidFill>
                <a:latin typeface="Raleway"/>
              </a:rPr>
              <a:t>International Islamic University Chittagong</a:t>
            </a:r>
          </a:p>
          <a:p>
            <a:pPr>
              <a:lnSpc>
                <a:spcPts val="3919"/>
              </a:lnSpc>
            </a:pPr>
            <a:endParaRPr lang="en-US" sz="2200">
              <a:solidFill>
                <a:srgbClr val="404040"/>
              </a:solidFill>
              <a:latin typeface="Raleway"/>
            </a:endParaRPr>
          </a:p>
        </p:txBody>
      </p:sp>
      <p:sp>
        <p:nvSpPr>
          <p:cNvPr id="5" name="TextBox 5"/>
          <p:cNvSpPr txBox="1"/>
          <p:nvPr/>
        </p:nvSpPr>
        <p:spPr>
          <a:xfrm>
            <a:off x="9827484" y="7343225"/>
            <a:ext cx="5913783" cy="995680"/>
          </a:xfrm>
          <a:prstGeom prst="rect">
            <a:avLst/>
          </a:prstGeom>
        </p:spPr>
        <p:txBody>
          <a:bodyPr lIns="0" tIns="0" rIns="0" bIns="0" rtlCol="0" anchor="t">
            <a:spAutoFit/>
          </a:bodyPr>
          <a:lstStyle/>
          <a:p>
            <a:pPr>
              <a:lnSpc>
                <a:spcPts val="3919"/>
              </a:lnSpc>
            </a:pPr>
            <a:r>
              <a:rPr lang="en-US" sz="2799">
                <a:solidFill>
                  <a:srgbClr val="804F3B"/>
                </a:solidFill>
                <a:latin typeface="Arimo Bold"/>
              </a:rPr>
              <a:t>Soumen Barua </a:t>
            </a:r>
            <a:r>
              <a:rPr lang="en-US" sz="2799">
                <a:solidFill>
                  <a:srgbClr val="804F3B"/>
                </a:solidFill>
                <a:latin typeface="Arimo"/>
              </a:rPr>
              <a:t>||</a:t>
            </a:r>
            <a:r>
              <a:rPr lang="en-US" sz="2799">
                <a:solidFill>
                  <a:srgbClr val="804F3B"/>
                </a:solidFill>
                <a:latin typeface="Arimo Bold"/>
              </a:rPr>
              <a:t> </a:t>
            </a:r>
            <a:r>
              <a:rPr lang="en-US" sz="2799">
                <a:solidFill>
                  <a:srgbClr val="404040"/>
                </a:solidFill>
                <a:latin typeface="Arimo"/>
              </a:rPr>
              <a:t>T181056</a:t>
            </a:r>
          </a:p>
          <a:p>
            <a:pPr>
              <a:lnSpc>
                <a:spcPts val="3919"/>
              </a:lnSpc>
            </a:pPr>
            <a:r>
              <a:rPr lang="en-US" sz="2799">
                <a:solidFill>
                  <a:srgbClr val="804F3B"/>
                </a:solidFill>
                <a:latin typeface="Arimo Bold"/>
              </a:rPr>
              <a:t>Md. Sheikh Ejab</a:t>
            </a:r>
            <a:r>
              <a:rPr lang="en-US" sz="2799">
                <a:solidFill>
                  <a:srgbClr val="804F3B"/>
                </a:solidFill>
                <a:latin typeface="Arimo"/>
              </a:rPr>
              <a:t> || </a:t>
            </a:r>
            <a:r>
              <a:rPr lang="en-US" sz="2799">
                <a:solidFill>
                  <a:srgbClr val="404040"/>
                </a:solidFill>
                <a:latin typeface="Arimo"/>
              </a:rPr>
              <a:t>T181048</a:t>
            </a:r>
          </a:p>
        </p:txBody>
      </p:sp>
      <p:sp>
        <p:nvSpPr>
          <p:cNvPr id="6" name="TextBox 6"/>
          <p:cNvSpPr txBox="1"/>
          <p:nvPr/>
        </p:nvSpPr>
        <p:spPr>
          <a:xfrm>
            <a:off x="1028700" y="6745534"/>
            <a:ext cx="2645876" cy="490855"/>
          </a:xfrm>
          <a:prstGeom prst="rect">
            <a:avLst/>
          </a:prstGeom>
        </p:spPr>
        <p:txBody>
          <a:bodyPr lIns="0" tIns="0" rIns="0" bIns="0" rtlCol="0" anchor="t">
            <a:spAutoFit/>
          </a:bodyPr>
          <a:lstStyle/>
          <a:p>
            <a:pPr>
              <a:lnSpc>
                <a:spcPts val="3919"/>
              </a:lnSpc>
            </a:pPr>
            <a:r>
              <a:rPr lang="en-US" sz="2799">
                <a:solidFill>
                  <a:srgbClr val="804F3B"/>
                </a:solidFill>
                <a:latin typeface="Raleway Bold"/>
              </a:rPr>
              <a:t>Supervisor</a:t>
            </a:r>
          </a:p>
        </p:txBody>
      </p:sp>
      <p:sp>
        <p:nvSpPr>
          <p:cNvPr id="7" name="TextBox 7"/>
          <p:cNvSpPr txBox="1"/>
          <p:nvPr/>
        </p:nvSpPr>
        <p:spPr>
          <a:xfrm>
            <a:off x="9827484" y="6745534"/>
            <a:ext cx="5913783" cy="490855"/>
          </a:xfrm>
          <a:prstGeom prst="rect">
            <a:avLst/>
          </a:prstGeom>
        </p:spPr>
        <p:txBody>
          <a:bodyPr lIns="0" tIns="0" rIns="0" bIns="0" rtlCol="0" anchor="t">
            <a:spAutoFit/>
          </a:bodyPr>
          <a:lstStyle/>
          <a:p>
            <a:pPr>
              <a:lnSpc>
                <a:spcPts val="3919"/>
              </a:lnSpc>
            </a:pPr>
            <a:r>
              <a:rPr lang="en-US" sz="2799">
                <a:solidFill>
                  <a:srgbClr val="804F3B"/>
                </a:solidFill>
                <a:latin typeface="Raleway Bold"/>
              </a:rPr>
              <a:t>Student</a:t>
            </a:r>
          </a:p>
        </p:txBody>
      </p:sp>
      <p:grpSp>
        <p:nvGrpSpPr>
          <p:cNvPr id="8" name="Group 8"/>
          <p:cNvGrpSpPr/>
          <p:nvPr/>
        </p:nvGrpSpPr>
        <p:grpSpPr>
          <a:xfrm>
            <a:off x="1028700" y="622127"/>
            <a:ext cx="7450317" cy="813145"/>
            <a:chOff x="0" y="0"/>
            <a:chExt cx="9933756" cy="1084194"/>
          </a:xfrm>
        </p:grpSpPr>
        <p:pic>
          <p:nvPicPr>
            <p:cNvPr id="9" name="Picture 9"/>
            <p:cNvPicPr>
              <a:picLocks noChangeAspect="1"/>
            </p:cNvPicPr>
            <p:nvPr/>
          </p:nvPicPr>
          <p:blipFill>
            <a:blip r:embed="rId4"/>
            <a:srcRect/>
            <a:stretch>
              <a:fillRect/>
            </a:stretch>
          </p:blipFill>
          <p:spPr>
            <a:xfrm>
              <a:off x="0" y="0"/>
              <a:ext cx="982695" cy="1075944"/>
            </a:xfrm>
            <a:prstGeom prst="rect">
              <a:avLst/>
            </a:prstGeom>
          </p:spPr>
        </p:pic>
        <p:sp>
          <p:nvSpPr>
            <p:cNvPr id="10" name="TextBox 10"/>
            <p:cNvSpPr txBox="1"/>
            <p:nvPr/>
          </p:nvSpPr>
          <p:spPr>
            <a:xfrm>
              <a:off x="1445744" y="-1275"/>
              <a:ext cx="8488013" cy="1085469"/>
            </a:xfrm>
            <a:prstGeom prst="rect">
              <a:avLst/>
            </a:prstGeom>
          </p:spPr>
          <p:txBody>
            <a:bodyPr lIns="0" tIns="0" rIns="0" bIns="0" rtlCol="0" anchor="t">
              <a:spAutoFit/>
            </a:bodyPr>
            <a:lstStyle/>
            <a:p>
              <a:pPr>
                <a:lnSpc>
                  <a:spcPts val="2105"/>
                </a:lnSpc>
              </a:pPr>
              <a:r>
                <a:rPr lang="en-US" sz="1799" dirty="0">
                  <a:solidFill>
                    <a:srgbClr val="804F3B"/>
                  </a:solidFill>
                  <a:latin typeface="Raleway Bold"/>
                </a:rPr>
                <a:t>DEPARTMENT OF </a:t>
              </a:r>
            </a:p>
            <a:p>
              <a:pPr>
                <a:lnSpc>
                  <a:spcPts val="2105"/>
                </a:lnSpc>
              </a:pPr>
              <a:r>
                <a:rPr lang="en-US" sz="1799" dirty="0">
                  <a:solidFill>
                    <a:srgbClr val="804F3B"/>
                  </a:solidFill>
                  <a:latin typeface="Raleway Bold"/>
                </a:rPr>
                <a:t>ELECTRONIC AND TELECOMMUNICATION ENGINEERING</a:t>
              </a:r>
            </a:p>
            <a:p>
              <a:pPr>
                <a:lnSpc>
                  <a:spcPts val="2105"/>
                </a:lnSpc>
              </a:pPr>
              <a:r>
                <a:rPr lang="en-US" sz="1799" dirty="0">
                  <a:solidFill>
                    <a:srgbClr val="804F3B"/>
                  </a:solidFill>
                  <a:latin typeface="Raleway Bold"/>
                </a:rPr>
                <a:t>INTERNATIONAL ISLAMIC UNIVERSITY CHITTGONG (IIUC)</a:t>
              </a:r>
            </a:p>
          </p:txBody>
        </p:sp>
      </p:grpSp>
      <p:sp>
        <p:nvSpPr>
          <p:cNvPr id="11" name="TextBox 11"/>
          <p:cNvSpPr txBox="1"/>
          <p:nvPr/>
        </p:nvSpPr>
        <p:spPr>
          <a:xfrm>
            <a:off x="14981351" y="731520"/>
            <a:ext cx="2277949" cy="297180"/>
          </a:xfrm>
          <a:prstGeom prst="rect">
            <a:avLst/>
          </a:prstGeom>
        </p:spPr>
        <p:txBody>
          <a:bodyPr lIns="0" tIns="0" rIns="0" bIns="0" rtlCol="0" anchor="t">
            <a:spAutoFit/>
          </a:bodyPr>
          <a:lstStyle/>
          <a:p>
            <a:pPr>
              <a:lnSpc>
                <a:spcPts val="2520"/>
              </a:lnSpc>
            </a:pPr>
            <a:r>
              <a:rPr lang="en-US" sz="1800">
                <a:solidFill>
                  <a:srgbClr val="804F3B"/>
                </a:solidFill>
                <a:latin typeface="Open Sans Extra Bold"/>
              </a:rPr>
              <a:t>GROUP 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703961"/>
            <a:ext cx="237450"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V</a:t>
            </a:r>
          </a:p>
        </p:txBody>
      </p:sp>
      <p:sp>
        <p:nvSpPr>
          <p:cNvPr id="3" name="TextBox 3"/>
          <p:cNvSpPr txBox="1"/>
          <p:nvPr/>
        </p:nvSpPr>
        <p:spPr>
          <a:xfrm>
            <a:off x="1355447" y="703961"/>
            <a:ext cx="5254162"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SOCIAL EFFECT</a:t>
            </a:r>
          </a:p>
        </p:txBody>
      </p:sp>
      <p:sp>
        <p:nvSpPr>
          <p:cNvPr id="4" name="TextBox 4"/>
          <p:cNvSpPr txBox="1"/>
          <p:nvPr/>
        </p:nvSpPr>
        <p:spPr>
          <a:xfrm>
            <a:off x="1028700" y="1919128"/>
            <a:ext cx="10424754" cy="2266949"/>
          </a:xfrm>
          <a:prstGeom prst="rect">
            <a:avLst/>
          </a:prstGeom>
        </p:spPr>
        <p:txBody>
          <a:bodyPr lIns="0" tIns="0" rIns="0" bIns="0" rtlCol="0" anchor="t">
            <a:spAutoFit/>
          </a:bodyPr>
          <a:lstStyle/>
          <a:p>
            <a:pPr marL="431804" lvl="1" indent="-215902" algn="just">
              <a:lnSpc>
                <a:spcPts val="3600"/>
              </a:lnSpc>
              <a:buFont typeface="Arial"/>
              <a:buChar char="•"/>
            </a:pPr>
            <a:r>
              <a:rPr lang="en-US" sz="2000">
                <a:solidFill>
                  <a:srgbClr val="212121"/>
                </a:solidFill>
                <a:latin typeface="Raleway"/>
              </a:rPr>
              <a:t>Neural networks are changing how people and organizations interact with systems, solve problems, and make better decisions and predictions.</a:t>
            </a:r>
          </a:p>
          <a:p>
            <a:pPr marL="431804" lvl="1" indent="-215902" algn="just">
              <a:lnSpc>
                <a:spcPts val="3600"/>
              </a:lnSpc>
              <a:buFont typeface="Arial"/>
              <a:buChar char="•"/>
            </a:pPr>
            <a:r>
              <a:rPr lang="en-US" sz="2000">
                <a:solidFill>
                  <a:srgbClr val="212121"/>
                </a:solidFill>
                <a:latin typeface="Raleway"/>
              </a:rPr>
              <a:t>The new approach will play a vital role in the social effect.</a:t>
            </a:r>
          </a:p>
          <a:p>
            <a:pPr marL="431804" lvl="1" indent="-215902" algn="just">
              <a:lnSpc>
                <a:spcPts val="3600"/>
              </a:lnSpc>
              <a:buFont typeface="Arial"/>
              <a:buChar char="•"/>
            </a:pPr>
            <a:r>
              <a:rPr lang="en-US" sz="2000">
                <a:solidFill>
                  <a:srgbClr val="212121"/>
                </a:solidFill>
                <a:latin typeface="Raleway"/>
              </a:rPr>
              <a:t>People can easily detect the Covid-19 by taking their Chest X-rays.</a:t>
            </a:r>
          </a:p>
          <a:p>
            <a:pPr marL="431804" lvl="1" indent="-215902" algn="just">
              <a:lnSpc>
                <a:spcPts val="3600"/>
              </a:lnSpc>
              <a:buFont typeface="Arial"/>
              <a:buChar char="•"/>
            </a:pPr>
            <a:r>
              <a:rPr lang="en-US" sz="2000">
                <a:solidFill>
                  <a:srgbClr val="212121"/>
                </a:solidFill>
                <a:latin typeface="Raleway"/>
              </a:rPr>
              <a:t>Additionally, the waiting time was reduced compared to a blood test.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703961"/>
            <a:ext cx="326747"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VI</a:t>
            </a:r>
          </a:p>
        </p:txBody>
      </p:sp>
      <p:sp>
        <p:nvSpPr>
          <p:cNvPr id="3" name="TextBox 3"/>
          <p:cNvSpPr txBox="1"/>
          <p:nvPr/>
        </p:nvSpPr>
        <p:spPr>
          <a:xfrm>
            <a:off x="1517372" y="703961"/>
            <a:ext cx="3235298"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ENVIRONMENTAL EFFECT</a:t>
            </a:r>
          </a:p>
        </p:txBody>
      </p:sp>
      <p:sp>
        <p:nvSpPr>
          <p:cNvPr id="4" name="TextBox 4"/>
          <p:cNvSpPr txBox="1"/>
          <p:nvPr/>
        </p:nvSpPr>
        <p:spPr>
          <a:xfrm>
            <a:off x="1028700" y="2066400"/>
            <a:ext cx="12140741" cy="3638549"/>
          </a:xfrm>
          <a:prstGeom prst="rect">
            <a:avLst/>
          </a:prstGeom>
        </p:spPr>
        <p:txBody>
          <a:bodyPr lIns="0" tIns="0" rIns="0" bIns="0" rtlCol="0" anchor="t">
            <a:spAutoFit/>
          </a:bodyPr>
          <a:lstStyle/>
          <a:p>
            <a:pPr marL="431804" lvl="1" indent="-215902">
              <a:lnSpc>
                <a:spcPts val="3600"/>
              </a:lnSpc>
              <a:buFont typeface="Arial"/>
              <a:buChar char="•"/>
            </a:pPr>
            <a:r>
              <a:rPr lang="en-US" sz="2000">
                <a:solidFill>
                  <a:srgbClr val="212121"/>
                </a:solidFill>
                <a:latin typeface="Raleway"/>
              </a:rPr>
              <a:t>There is no bad effect on the environment.</a:t>
            </a:r>
          </a:p>
          <a:p>
            <a:pPr marL="431804" lvl="1" indent="-215902">
              <a:lnSpc>
                <a:spcPts val="3600"/>
              </a:lnSpc>
              <a:buFont typeface="Arial"/>
              <a:buChar char="•"/>
            </a:pPr>
            <a:r>
              <a:rPr lang="en-US" sz="2000">
                <a:solidFill>
                  <a:srgbClr val="212121"/>
                </a:solidFill>
                <a:latin typeface="Raleway"/>
              </a:rPr>
              <a:t>It can be a powerful tool to combat climate change, but its role also as a contributor to emissions cannot be overlooked.</a:t>
            </a:r>
          </a:p>
          <a:p>
            <a:pPr marL="431804" lvl="1" indent="-215902">
              <a:lnSpc>
                <a:spcPts val="3600"/>
              </a:lnSpc>
              <a:buFont typeface="Arial"/>
              <a:buChar char="•"/>
            </a:pPr>
            <a:r>
              <a:rPr lang="en-US" sz="2000">
                <a:solidFill>
                  <a:srgbClr val="212121"/>
                </a:solidFill>
                <a:latin typeface="Raleway"/>
              </a:rPr>
              <a:t>The first step to making it greener is to promote the practice of more holistic and multidimensional model evaluation.</a:t>
            </a:r>
          </a:p>
          <a:p>
            <a:pPr marL="431804" lvl="1" indent="-215902" algn="just">
              <a:lnSpc>
                <a:spcPts val="3600"/>
              </a:lnSpc>
              <a:buFont typeface="Arial"/>
              <a:buChar char="•"/>
            </a:pPr>
            <a:r>
              <a:rPr lang="en-US" sz="2000">
                <a:solidFill>
                  <a:srgbClr val="212121"/>
                </a:solidFill>
                <a:latin typeface="Raleway"/>
              </a:rPr>
              <a:t>By changing our mindset that bigger is always better and by pursuing AI use cases in the environmental space,</a:t>
            </a:r>
          </a:p>
          <a:p>
            <a:pPr>
              <a:lnSpc>
                <a:spcPts val="3600"/>
              </a:lnSpc>
            </a:pPr>
            <a:endParaRPr lang="en-US" sz="2000">
              <a:solidFill>
                <a:srgbClr val="212121"/>
              </a:solidFill>
              <a:latin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669862"/>
            <a:ext cx="326747"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VII</a:t>
            </a:r>
          </a:p>
        </p:txBody>
      </p:sp>
      <p:sp>
        <p:nvSpPr>
          <p:cNvPr id="3" name="TextBox 3"/>
          <p:cNvSpPr txBox="1"/>
          <p:nvPr/>
        </p:nvSpPr>
        <p:spPr>
          <a:xfrm>
            <a:off x="1662665" y="669862"/>
            <a:ext cx="3235298"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AIMS AND OBJECTIVE</a:t>
            </a:r>
          </a:p>
        </p:txBody>
      </p:sp>
      <p:sp>
        <p:nvSpPr>
          <p:cNvPr id="4" name="TextBox 4"/>
          <p:cNvSpPr txBox="1"/>
          <p:nvPr/>
        </p:nvSpPr>
        <p:spPr>
          <a:xfrm>
            <a:off x="1028700" y="1962151"/>
            <a:ext cx="11764511" cy="3181349"/>
          </a:xfrm>
          <a:prstGeom prst="rect">
            <a:avLst/>
          </a:prstGeom>
        </p:spPr>
        <p:txBody>
          <a:bodyPr lIns="0" tIns="0" rIns="0" bIns="0" rtlCol="0" anchor="t">
            <a:spAutoFit/>
          </a:bodyPr>
          <a:lstStyle/>
          <a:p>
            <a:pPr marL="431804" lvl="1" indent="-215902" algn="just">
              <a:lnSpc>
                <a:spcPts val="3600"/>
              </a:lnSpc>
              <a:buFont typeface="Arial"/>
              <a:buChar char="•"/>
            </a:pPr>
            <a:r>
              <a:rPr lang="en-US" sz="2000">
                <a:solidFill>
                  <a:srgbClr val="212121"/>
                </a:solidFill>
                <a:latin typeface="Raleway"/>
              </a:rPr>
              <a:t>To design a Deep CNN model based on detecting infected covid chest Xrays.</a:t>
            </a:r>
          </a:p>
          <a:p>
            <a:pPr marL="431804" lvl="1" indent="-215902" algn="just">
              <a:lnSpc>
                <a:spcPts val="3600"/>
              </a:lnSpc>
              <a:buFont typeface="Arial"/>
              <a:buChar char="•"/>
            </a:pPr>
            <a:r>
              <a:rPr lang="en-US" sz="2000">
                <a:solidFill>
                  <a:srgbClr val="212121"/>
                </a:solidFill>
                <a:latin typeface="Raleway"/>
              </a:rPr>
              <a:t>We will preprocess our image white balance and CLAHE to improve image quality and remove noises.</a:t>
            </a:r>
          </a:p>
          <a:p>
            <a:pPr marL="431804" lvl="1" indent="-215902" algn="just">
              <a:lnSpc>
                <a:spcPts val="3600"/>
              </a:lnSpc>
              <a:buFont typeface="Arial"/>
              <a:buChar char="•"/>
            </a:pPr>
            <a:r>
              <a:rPr lang="en-US" sz="2000">
                <a:solidFill>
                  <a:srgbClr val="212121"/>
                </a:solidFill>
                <a:latin typeface="Raleway"/>
              </a:rPr>
              <a:t>We will try to improve our accuracy at the benchmark level.</a:t>
            </a:r>
          </a:p>
          <a:p>
            <a:pPr marL="431804" lvl="1" indent="-215902" algn="just">
              <a:lnSpc>
                <a:spcPts val="3600"/>
              </a:lnSpc>
              <a:buFont typeface="Arial"/>
              <a:buChar char="•"/>
            </a:pPr>
            <a:r>
              <a:rPr lang="en-US" sz="2000">
                <a:solidFill>
                  <a:srgbClr val="212121"/>
                </a:solidFill>
                <a:latin typeface="Raleway"/>
              </a:rPr>
              <a:t>After improving our accuracy our focus will be to fit the model perfectly.</a:t>
            </a:r>
          </a:p>
          <a:p>
            <a:pPr marL="431804" lvl="1" indent="-215902" algn="just">
              <a:lnSpc>
                <a:spcPts val="3600"/>
              </a:lnSpc>
              <a:buFont typeface="Arial"/>
              <a:buChar char="•"/>
            </a:pPr>
            <a:r>
              <a:rPr lang="en-US" sz="2000">
                <a:solidFill>
                  <a:srgbClr val="212121"/>
                </a:solidFill>
                <a:latin typeface="Raleway"/>
              </a:rPr>
              <a:t>Next, we have to calculate the confusion matrix to know how accurately the model works.</a:t>
            </a:r>
          </a:p>
          <a:p>
            <a:pPr marL="431804" lvl="1" indent="-215902" algn="just">
              <a:lnSpc>
                <a:spcPts val="3600"/>
              </a:lnSpc>
              <a:buFont typeface="Arial"/>
              <a:buChar char="•"/>
            </a:pPr>
            <a:r>
              <a:rPr lang="en-US" sz="2000">
                <a:solidFill>
                  <a:srgbClr val="212121"/>
                </a:solidFill>
                <a:latin typeface="Raleway"/>
              </a:rPr>
              <a:t>Also focus will be the calculating its performance like f-1 score, recall, precision, sensitivity, etc.</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703961"/>
            <a:ext cx="535679"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VIII</a:t>
            </a:r>
          </a:p>
        </p:txBody>
      </p:sp>
      <p:sp>
        <p:nvSpPr>
          <p:cNvPr id="3" name="TextBox 3"/>
          <p:cNvSpPr txBox="1"/>
          <p:nvPr/>
        </p:nvSpPr>
        <p:spPr>
          <a:xfrm>
            <a:off x="1672097" y="703961"/>
            <a:ext cx="3792331"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METHODOLOGY OF RESEARCH</a:t>
            </a:r>
          </a:p>
        </p:txBody>
      </p:sp>
      <p:grpSp>
        <p:nvGrpSpPr>
          <p:cNvPr id="4" name="Group 4"/>
          <p:cNvGrpSpPr/>
          <p:nvPr/>
        </p:nvGrpSpPr>
        <p:grpSpPr>
          <a:xfrm>
            <a:off x="2602194" y="1216061"/>
            <a:ext cx="11337657" cy="8270839"/>
            <a:chOff x="0" y="0"/>
            <a:chExt cx="15116876" cy="11027785"/>
          </a:xfrm>
        </p:grpSpPr>
        <p:grpSp>
          <p:nvGrpSpPr>
            <p:cNvPr id="5" name="Group 5"/>
            <p:cNvGrpSpPr/>
            <p:nvPr/>
          </p:nvGrpSpPr>
          <p:grpSpPr>
            <a:xfrm>
              <a:off x="0" y="4737373"/>
              <a:ext cx="3594001" cy="988304"/>
              <a:chOff x="0" y="0"/>
              <a:chExt cx="3839191" cy="1055728"/>
            </a:xfrm>
          </p:grpSpPr>
          <p:sp>
            <p:nvSpPr>
              <p:cNvPr id="6" name="Freeform 6"/>
              <p:cNvSpPr/>
              <p:nvPr/>
            </p:nvSpPr>
            <p:spPr>
              <a:xfrm>
                <a:off x="0" y="0"/>
                <a:ext cx="3839192" cy="1055728"/>
              </a:xfrm>
              <a:custGeom>
                <a:avLst/>
                <a:gdLst/>
                <a:ahLst/>
                <a:cxnLst/>
                <a:rect l="l" t="t" r="r" b="b"/>
                <a:pathLst>
                  <a:path w="3839192" h="1055728">
                    <a:moveTo>
                      <a:pt x="3714731" y="1055728"/>
                    </a:moveTo>
                    <a:lnTo>
                      <a:pt x="124460" y="1055728"/>
                    </a:lnTo>
                    <a:cubicBezTo>
                      <a:pt x="55880" y="1055728"/>
                      <a:pt x="0" y="999848"/>
                      <a:pt x="0" y="931268"/>
                    </a:cubicBezTo>
                    <a:lnTo>
                      <a:pt x="0" y="124460"/>
                    </a:lnTo>
                    <a:cubicBezTo>
                      <a:pt x="0" y="55880"/>
                      <a:pt x="55880" y="0"/>
                      <a:pt x="124460" y="0"/>
                    </a:cubicBezTo>
                    <a:lnTo>
                      <a:pt x="3714731" y="0"/>
                    </a:lnTo>
                    <a:cubicBezTo>
                      <a:pt x="3783311" y="0"/>
                      <a:pt x="3839192" y="55880"/>
                      <a:pt x="3839192" y="124460"/>
                    </a:cubicBezTo>
                    <a:lnTo>
                      <a:pt x="3839192" y="931268"/>
                    </a:lnTo>
                    <a:cubicBezTo>
                      <a:pt x="3839192" y="999848"/>
                      <a:pt x="3783311" y="1055728"/>
                      <a:pt x="3714731" y="1055728"/>
                    </a:cubicBezTo>
                    <a:close/>
                  </a:path>
                </a:pathLst>
              </a:custGeom>
              <a:solidFill>
                <a:srgbClr val="FFFFFF"/>
              </a:solidFill>
            </p:spPr>
          </p:sp>
        </p:grpSp>
        <p:grpSp>
          <p:nvGrpSpPr>
            <p:cNvPr id="7" name="Group 7"/>
            <p:cNvGrpSpPr/>
            <p:nvPr/>
          </p:nvGrpSpPr>
          <p:grpSpPr>
            <a:xfrm>
              <a:off x="5489950" y="458186"/>
              <a:ext cx="3594001" cy="988304"/>
              <a:chOff x="0" y="0"/>
              <a:chExt cx="3839191" cy="1055728"/>
            </a:xfrm>
          </p:grpSpPr>
          <p:sp>
            <p:nvSpPr>
              <p:cNvPr id="8" name="Freeform 8"/>
              <p:cNvSpPr/>
              <p:nvPr/>
            </p:nvSpPr>
            <p:spPr>
              <a:xfrm>
                <a:off x="0" y="0"/>
                <a:ext cx="3839192" cy="1055728"/>
              </a:xfrm>
              <a:custGeom>
                <a:avLst/>
                <a:gdLst/>
                <a:ahLst/>
                <a:cxnLst/>
                <a:rect l="l" t="t" r="r" b="b"/>
                <a:pathLst>
                  <a:path w="3839192" h="1055728">
                    <a:moveTo>
                      <a:pt x="3714731" y="1055728"/>
                    </a:moveTo>
                    <a:lnTo>
                      <a:pt x="124460" y="1055728"/>
                    </a:lnTo>
                    <a:cubicBezTo>
                      <a:pt x="55880" y="1055728"/>
                      <a:pt x="0" y="999848"/>
                      <a:pt x="0" y="931268"/>
                    </a:cubicBezTo>
                    <a:lnTo>
                      <a:pt x="0" y="124460"/>
                    </a:lnTo>
                    <a:cubicBezTo>
                      <a:pt x="0" y="55880"/>
                      <a:pt x="55880" y="0"/>
                      <a:pt x="124460" y="0"/>
                    </a:cubicBezTo>
                    <a:lnTo>
                      <a:pt x="3714731" y="0"/>
                    </a:lnTo>
                    <a:cubicBezTo>
                      <a:pt x="3783311" y="0"/>
                      <a:pt x="3839192" y="55880"/>
                      <a:pt x="3839192" y="124460"/>
                    </a:cubicBezTo>
                    <a:lnTo>
                      <a:pt x="3839192" y="931268"/>
                    </a:lnTo>
                    <a:cubicBezTo>
                      <a:pt x="3839192" y="999848"/>
                      <a:pt x="3783311" y="1055728"/>
                      <a:pt x="3714731" y="1055728"/>
                    </a:cubicBezTo>
                    <a:close/>
                  </a:path>
                </a:pathLst>
              </a:custGeom>
              <a:solidFill>
                <a:srgbClr val="AA9D7F"/>
              </a:solidFill>
            </p:spPr>
          </p:sp>
        </p:grpSp>
        <p:grpSp>
          <p:nvGrpSpPr>
            <p:cNvPr id="9" name="Group 9"/>
            <p:cNvGrpSpPr/>
            <p:nvPr/>
          </p:nvGrpSpPr>
          <p:grpSpPr>
            <a:xfrm>
              <a:off x="5489950" y="2405819"/>
              <a:ext cx="3594001" cy="988304"/>
              <a:chOff x="0" y="0"/>
              <a:chExt cx="3839191" cy="1055728"/>
            </a:xfrm>
          </p:grpSpPr>
          <p:sp>
            <p:nvSpPr>
              <p:cNvPr id="10" name="Freeform 10"/>
              <p:cNvSpPr/>
              <p:nvPr/>
            </p:nvSpPr>
            <p:spPr>
              <a:xfrm>
                <a:off x="0" y="0"/>
                <a:ext cx="3839192" cy="1055728"/>
              </a:xfrm>
              <a:custGeom>
                <a:avLst/>
                <a:gdLst/>
                <a:ahLst/>
                <a:cxnLst/>
                <a:rect l="l" t="t" r="r" b="b"/>
                <a:pathLst>
                  <a:path w="3839192" h="1055728">
                    <a:moveTo>
                      <a:pt x="3714731" y="1055728"/>
                    </a:moveTo>
                    <a:lnTo>
                      <a:pt x="124460" y="1055728"/>
                    </a:lnTo>
                    <a:cubicBezTo>
                      <a:pt x="55880" y="1055728"/>
                      <a:pt x="0" y="999848"/>
                      <a:pt x="0" y="931268"/>
                    </a:cubicBezTo>
                    <a:lnTo>
                      <a:pt x="0" y="124460"/>
                    </a:lnTo>
                    <a:cubicBezTo>
                      <a:pt x="0" y="55880"/>
                      <a:pt x="55880" y="0"/>
                      <a:pt x="124460" y="0"/>
                    </a:cubicBezTo>
                    <a:lnTo>
                      <a:pt x="3714731" y="0"/>
                    </a:lnTo>
                    <a:cubicBezTo>
                      <a:pt x="3783311" y="0"/>
                      <a:pt x="3839192" y="55880"/>
                      <a:pt x="3839192" y="124460"/>
                    </a:cubicBezTo>
                    <a:lnTo>
                      <a:pt x="3839192" y="931268"/>
                    </a:lnTo>
                    <a:cubicBezTo>
                      <a:pt x="3839192" y="999848"/>
                      <a:pt x="3783311" y="1055728"/>
                      <a:pt x="3714731" y="1055728"/>
                    </a:cubicBezTo>
                    <a:close/>
                  </a:path>
                </a:pathLst>
              </a:custGeom>
              <a:solidFill>
                <a:srgbClr val="B87A6F"/>
              </a:solidFill>
            </p:spPr>
          </p:sp>
        </p:grpSp>
        <p:grpSp>
          <p:nvGrpSpPr>
            <p:cNvPr id="11" name="Group 11"/>
            <p:cNvGrpSpPr/>
            <p:nvPr/>
          </p:nvGrpSpPr>
          <p:grpSpPr>
            <a:xfrm>
              <a:off x="5489950" y="3896767"/>
              <a:ext cx="3594001" cy="988304"/>
              <a:chOff x="0" y="0"/>
              <a:chExt cx="3839191" cy="1055728"/>
            </a:xfrm>
          </p:grpSpPr>
          <p:sp>
            <p:nvSpPr>
              <p:cNvPr id="12" name="Freeform 12"/>
              <p:cNvSpPr/>
              <p:nvPr/>
            </p:nvSpPr>
            <p:spPr>
              <a:xfrm>
                <a:off x="0" y="0"/>
                <a:ext cx="3839192" cy="1055728"/>
              </a:xfrm>
              <a:custGeom>
                <a:avLst/>
                <a:gdLst/>
                <a:ahLst/>
                <a:cxnLst/>
                <a:rect l="l" t="t" r="r" b="b"/>
                <a:pathLst>
                  <a:path w="3839192" h="1055728">
                    <a:moveTo>
                      <a:pt x="3714731" y="1055728"/>
                    </a:moveTo>
                    <a:lnTo>
                      <a:pt x="124460" y="1055728"/>
                    </a:lnTo>
                    <a:cubicBezTo>
                      <a:pt x="55880" y="1055728"/>
                      <a:pt x="0" y="999848"/>
                      <a:pt x="0" y="931268"/>
                    </a:cubicBezTo>
                    <a:lnTo>
                      <a:pt x="0" y="124460"/>
                    </a:lnTo>
                    <a:cubicBezTo>
                      <a:pt x="0" y="55880"/>
                      <a:pt x="55880" y="0"/>
                      <a:pt x="124460" y="0"/>
                    </a:cubicBezTo>
                    <a:lnTo>
                      <a:pt x="3714731" y="0"/>
                    </a:lnTo>
                    <a:cubicBezTo>
                      <a:pt x="3783311" y="0"/>
                      <a:pt x="3839192" y="55880"/>
                      <a:pt x="3839192" y="124460"/>
                    </a:cubicBezTo>
                    <a:lnTo>
                      <a:pt x="3839192" y="931268"/>
                    </a:lnTo>
                    <a:cubicBezTo>
                      <a:pt x="3839192" y="999848"/>
                      <a:pt x="3783311" y="1055728"/>
                      <a:pt x="3714731" y="1055728"/>
                    </a:cubicBezTo>
                    <a:close/>
                  </a:path>
                </a:pathLst>
              </a:custGeom>
              <a:solidFill>
                <a:srgbClr val="C8BFB6"/>
              </a:solidFill>
            </p:spPr>
          </p:sp>
        </p:grpSp>
        <p:grpSp>
          <p:nvGrpSpPr>
            <p:cNvPr id="13" name="Group 13"/>
            <p:cNvGrpSpPr/>
            <p:nvPr/>
          </p:nvGrpSpPr>
          <p:grpSpPr>
            <a:xfrm>
              <a:off x="5489950" y="9184227"/>
              <a:ext cx="3594001" cy="988304"/>
              <a:chOff x="0" y="0"/>
              <a:chExt cx="3839191" cy="1055728"/>
            </a:xfrm>
          </p:grpSpPr>
          <p:sp>
            <p:nvSpPr>
              <p:cNvPr id="14" name="Freeform 14"/>
              <p:cNvSpPr/>
              <p:nvPr/>
            </p:nvSpPr>
            <p:spPr>
              <a:xfrm>
                <a:off x="0" y="0"/>
                <a:ext cx="3839192" cy="1055728"/>
              </a:xfrm>
              <a:custGeom>
                <a:avLst/>
                <a:gdLst/>
                <a:ahLst/>
                <a:cxnLst/>
                <a:rect l="l" t="t" r="r" b="b"/>
                <a:pathLst>
                  <a:path w="3839192" h="1055728">
                    <a:moveTo>
                      <a:pt x="3714731" y="1055728"/>
                    </a:moveTo>
                    <a:lnTo>
                      <a:pt x="124460" y="1055728"/>
                    </a:lnTo>
                    <a:cubicBezTo>
                      <a:pt x="55880" y="1055728"/>
                      <a:pt x="0" y="999848"/>
                      <a:pt x="0" y="931268"/>
                    </a:cubicBezTo>
                    <a:lnTo>
                      <a:pt x="0" y="124460"/>
                    </a:lnTo>
                    <a:cubicBezTo>
                      <a:pt x="0" y="55880"/>
                      <a:pt x="55880" y="0"/>
                      <a:pt x="124460" y="0"/>
                    </a:cubicBezTo>
                    <a:lnTo>
                      <a:pt x="3714731" y="0"/>
                    </a:lnTo>
                    <a:cubicBezTo>
                      <a:pt x="3783311" y="0"/>
                      <a:pt x="3839192" y="55880"/>
                      <a:pt x="3839192" y="124460"/>
                    </a:cubicBezTo>
                    <a:lnTo>
                      <a:pt x="3839192" y="931268"/>
                    </a:lnTo>
                    <a:cubicBezTo>
                      <a:pt x="3839192" y="999848"/>
                      <a:pt x="3783311" y="1055728"/>
                      <a:pt x="3714731" y="1055728"/>
                    </a:cubicBezTo>
                    <a:close/>
                  </a:path>
                </a:pathLst>
              </a:custGeom>
              <a:solidFill>
                <a:srgbClr val="ABB79C"/>
              </a:solidFill>
            </p:spPr>
          </p:sp>
        </p:grpSp>
        <p:sp>
          <p:nvSpPr>
            <p:cNvPr id="15" name="TextBox 15"/>
            <p:cNvSpPr txBox="1"/>
            <p:nvPr/>
          </p:nvSpPr>
          <p:spPr>
            <a:xfrm>
              <a:off x="132682" y="4852537"/>
              <a:ext cx="3328636" cy="748451"/>
            </a:xfrm>
            <a:prstGeom prst="rect">
              <a:avLst/>
            </a:prstGeom>
          </p:spPr>
          <p:txBody>
            <a:bodyPr lIns="0" tIns="0" rIns="0" bIns="0" rtlCol="0" anchor="t">
              <a:spAutoFit/>
            </a:bodyPr>
            <a:lstStyle/>
            <a:p>
              <a:pPr algn="ctr">
                <a:lnSpc>
                  <a:spcPts val="2221"/>
                </a:lnSpc>
              </a:pPr>
              <a:r>
                <a:rPr lang="en-US" sz="1851">
                  <a:solidFill>
                    <a:srgbClr val="404040"/>
                  </a:solidFill>
                  <a:latin typeface="Public Sans"/>
                </a:rPr>
                <a:t>METHODOLODY OF</a:t>
              </a:r>
            </a:p>
            <a:p>
              <a:pPr algn="ctr">
                <a:lnSpc>
                  <a:spcPts val="2221"/>
                </a:lnSpc>
              </a:pPr>
              <a:r>
                <a:rPr lang="en-US" sz="1851">
                  <a:solidFill>
                    <a:srgbClr val="404040"/>
                  </a:solidFill>
                  <a:latin typeface="Public Sans"/>
                </a:rPr>
                <a:t>RESEARCH</a:t>
              </a:r>
            </a:p>
          </p:txBody>
        </p:sp>
        <p:sp>
          <p:nvSpPr>
            <p:cNvPr id="16" name="TextBox 16"/>
            <p:cNvSpPr txBox="1"/>
            <p:nvPr/>
          </p:nvSpPr>
          <p:spPr>
            <a:xfrm>
              <a:off x="5622632" y="573350"/>
              <a:ext cx="3328636" cy="378988"/>
            </a:xfrm>
            <a:prstGeom prst="rect">
              <a:avLst/>
            </a:prstGeom>
          </p:spPr>
          <p:txBody>
            <a:bodyPr lIns="0" tIns="0" rIns="0" bIns="0" rtlCol="0" anchor="t">
              <a:spAutoFit/>
            </a:bodyPr>
            <a:lstStyle/>
            <a:p>
              <a:pPr algn="ctr">
                <a:lnSpc>
                  <a:spcPts val="2221"/>
                </a:lnSpc>
              </a:pPr>
              <a:r>
                <a:rPr lang="en-US" sz="1851">
                  <a:solidFill>
                    <a:srgbClr val="FFFFFF"/>
                  </a:solidFill>
                  <a:latin typeface="Public Sans"/>
                </a:rPr>
                <a:t>Select the topic</a:t>
              </a:r>
            </a:p>
          </p:txBody>
        </p:sp>
        <p:sp>
          <p:nvSpPr>
            <p:cNvPr id="17" name="TextBox 17"/>
            <p:cNvSpPr txBox="1"/>
            <p:nvPr/>
          </p:nvSpPr>
          <p:spPr>
            <a:xfrm>
              <a:off x="5622632" y="2705715"/>
              <a:ext cx="3328636" cy="378988"/>
            </a:xfrm>
            <a:prstGeom prst="rect">
              <a:avLst/>
            </a:prstGeom>
          </p:spPr>
          <p:txBody>
            <a:bodyPr lIns="0" tIns="0" rIns="0" bIns="0" rtlCol="0" anchor="t">
              <a:spAutoFit/>
            </a:bodyPr>
            <a:lstStyle/>
            <a:p>
              <a:pPr algn="ctr">
                <a:lnSpc>
                  <a:spcPts val="2221"/>
                </a:lnSpc>
              </a:pPr>
              <a:r>
                <a:rPr lang="en-US" sz="1851">
                  <a:solidFill>
                    <a:srgbClr val="FFFFFF"/>
                  </a:solidFill>
                  <a:latin typeface="Public Sans"/>
                </a:rPr>
                <a:t>Problem statement</a:t>
              </a:r>
            </a:p>
          </p:txBody>
        </p:sp>
        <p:sp>
          <p:nvSpPr>
            <p:cNvPr id="18" name="TextBox 18"/>
            <p:cNvSpPr txBox="1"/>
            <p:nvPr/>
          </p:nvSpPr>
          <p:spPr>
            <a:xfrm>
              <a:off x="5622632" y="4196663"/>
              <a:ext cx="3328636" cy="378988"/>
            </a:xfrm>
            <a:prstGeom prst="rect">
              <a:avLst/>
            </a:prstGeom>
          </p:spPr>
          <p:txBody>
            <a:bodyPr lIns="0" tIns="0" rIns="0" bIns="0" rtlCol="0" anchor="t">
              <a:spAutoFit/>
            </a:bodyPr>
            <a:lstStyle/>
            <a:p>
              <a:pPr algn="ctr">
                <a:lnSpc>
                  <a:spcPts val="2221"/>
                </a:lnSpc>
              </a:pPr>
              <a:r>
                <a:rPr lang="en-US" sz="1851">
                  <a:solidFill>
                    <a:srgbClr val="FFFFFF"/>
                  </a:solidFill>
                  <a:latin typeface="Public Sans"/>
                </a:rPr>
                <a:t>Dataset Colection</a:t>
              </a:r>
            </a:p>
          </p:txBody>
        </p:sp>
        <p:sp>
          <p:nvSpPr>
            <p:cNvPr id="19" name="TextBox 19"/>
            <p:cNvSpPr txBox="1"/>
            <p:nvPr/>
          </p:nvSpPr>
          <p:spPr>
            <a:xfrm>
              <a:off x="5622632" y="9299391"/>
              <a:ext cx="3328636" cy="748451"/>
            </a:xfrm>
            <a:prstGeom prst="rect">
              <a:avLst/>
            </a:prstGeom>
          </p:spPr>
          <p:txBody>
            <a:bodyPr lIns="0" tIns="0" rIns="0" bIns="0" rtlCol="0" anchor="t">
              <a:spAutoFit/>
            </a:bodyPr>
            <a:lstStyle/>
            <a:p>
              <a:pPr algn="ctr">
                <a:lnSpc>
                  <a:spcPts val="2221"/>
                </a:lnSpc>
              </a:pPr>
              <a:r>
                <a:rPr lang="en-US" sz="1851">
                  <a:solidFill>
                    <a:srgbClr val="FFFFFF"/>
                  </a:solidFill>
                  <a:latin typeface="Public Sans"/>
                </a:rPr>
                <a:t>Model Bulid</a:t>
              </a:r>
            </a:p>
            <a:p>
              <a:pPr algn="ctr">
                <a:lnSpc>
                  <a:spcPts val="2221"/>
                </a:lnSpc>
              </a:pPr>
              <a:r>
                <a:rPr lang="en-US" sz="1851">
                  <a:solidFill>
                    <a:srgbClr val="FFFFFF"/>
                  </a:solidFill>
                  <a:latin typeface="Public Sans"/>
                </a:rPr>
                <a:t>(CNN)</a:t>
              </a:r>
            </a:p>
          </p:txBody>
        </p:sp>
        <p:grpSp>
          <p:nvGrpSpPr>
            <p:cNvPr id="20" name="Group 20"/>
            <p:cNvGrpSpPr/>
            <p:nvPr/>
          </p:nvGrpSpPr>
          <p:grpSpPr>
            <a:xfrm>
              <a:off x="10524982" y="2564252"/>
              <a:ext cx="3922368" cy="671439"/>
              <a:chOff x="0" y="0"/>
              <a:chExt cx="5841921" cy="1000033"/>
            </a:xfrm>
          </p:grpSpPr>
          <p:sp>
            <p:nvSpPr>
              <p:cNvPr id="21" name="Freeform 21"/>
              <p:cNvSpPr/>
              <p:nvPr/>
            </p:nvSpPr>
            <p:spPr>
              <a:xfrm>
                <a:off x="0" y="0"/>
                <a:ext cx="5841921" cy="1000033"/>
              </a:xfrm>
              <a:custGeom>
                <a:avLst/>
                <a:gdLst/>
                <a:ahLst/>
                <a:cxnLst/>
                <a:rect l="l" t="t" r="r" b="b"/>
                <a:pathLst>
                  <a:path w="5841921" h="1000033">
                    <a:moveTo>
                      <a:pt x="5717461" y="59690"/>
                    </a:moveTo>
                    <a:cubicBezTo>
                      <a:pt x="5753021" y="59690"/>
                      <a:pt x="5782231" y="88900"/>
                      <a:pt x="5782231" y="124460"/>
                    </a:cubicBezTo>
                    <a:lnTo>
                      <a:pt x="5782231" y="875573"/>
                    </a:lnTo>
                    <a:cubicBezTo>
                      <a:pt x="5782231" y="911133"/>
                      <a:pt x="5753021" y="940343"/>
                      <a:pt x="5717461" y="940343"/>
                    </a:cubicBezTo>
                    <a:lnTo>
                      <a:pt x="124460" y="940343"/>
                    </a:lnTo>
                    <a:cubicBezTo>
                      <a:pt x="88900" y="940343"/>
                      <a:pt x="59690" y="911133"/>
                      <a:pt x="59690" y="875573"/>
                    </a:cubicBezTo>
                    <a:lnTo>
                      <a:pt x="59690" y="124460"/>
                    </a:lnTo>
                    <a:cubicBezTo>
                      <a:pt x="59690" y="88900"/>
                      <a:pt x="88900" y="59690"/>
                      <a:pt x="124460" y="59690"/>
                    </a:cubicBezTo>
                    <a:lnTo>
                      <a:pt x="5717461" y="59690"/>
                    </a:lnTo>
                    <a:moveTo>
                      <a:pt x="5717461" y="0"/>
                    </a:moveTo>
                    <a:lnTo>
                      <a:pt x="124460" y="0"/>
                    </a:lnTo>
                    <a:cubicBezTo>
                      <a:pt x="55880" y="0"/>
                      <a:pt x="0" y="55880"/>
                      <a:pt x="0" y="124460"/>
                    </a:cubicBezTo>
                    <a:lnTo>
                      <a:pt x="0" y="875573"/>
                    </a:lnTo>
                    <a:cubicBezTo>
                      <a:pt x="0" y="944153"/>
                      <a:pt x="55880" y="1000033"/>
                      <a:pt x="124460" y="1000033"/>
                    </a:cubicBezTo>
                    <a:lnTo>
                      <a:pt x="5717461" y="1000033"/>
                    </a:lnTo>
                    <a:cubicBezTo>
                      <a:pt x="5786041" y="1000033"/>
                      <a:pt x="5841921" y="944153"/>
                      <a:pt x="5841921" y="875573"/>
                    </a:cubicBezTo>
                    <a:lnTo>
                      <a:pt x="5841921" y="124460"/>
                    </a:lnTo>
                    <a:cubicBezTo>
                      <a:pt x="5841921" y="55880"/>
                      <a:pt x="5786041" y="0"/>
                      <a:pt x="5717461" y="0"/>
                    </a:cubicBezTo>
                    <a:close/>
                  </a:path>
                </a:pathLst>
              </a:custGeom>
              <a:solidFill>
                <a:srgbClr val="B87A6F"/>
              </a:solidFill>
            </p:spPr>
          </p:sp>
        </p:grpSp>
        <p:sp>
          <p:nvSpPr>
            <p:cNvPr id="22" name="TextBox 22"/>
            <p:cNvSpPr txBox="1"/>
            <p:nvPr/>
          </p:nvSpPr>
          <p:spPr>
            <a:xfrm>
              <a:off x="10782399" y="2730906"/>
              <a:ext cx="3400798" cy="328607"/>
            </a:xfrm>
            <a:prstGeom prst="rect">
              <a:avLst/>
            </a:prstGeom>
          </p:spPr>
          <p:txBody>
            <a:bodyPr lIns="0" tIns="0" rIns="0" bIns="0" rtlCol="0" anchor="t">
              <a:spAutoFit/>
            </a:bodyPr>
            <a:lstStyle/>
            <a:p>
              <a:pPr>
                <a:lnSpc>
                  <a:spcPts val="1904"/>
                </a:lnSpc>
              </a:pPr>
              <a:r>
                <a:rPr lang="en-US" sz="1586">
                  <a:solidFill>
                    <a:srgbClr val="404040"/>
                  </a:solidFill>
                  <a:latin typeface="Public Sans"/>
                </a:rPr>
                <a:t>Binary Classification</a:t>
              </a:r>
            </a:p>
          </p:txBody>
        </p:sp>
        <p:sp>
          <p:nvSpPr>
            <p:cNvPr id="23" name="AutoShape 23"/>
            <p:cNvSpPr/>
            <p:nvPr/>
          </p:nvSpPr>
          <p:spPr>
            <a:xfrm>
              <a:off x="9083951" y="2891575"/>
              <a:ext cx="1441031" cy="0"/>
            </a:xfrm>
            <a:prstGeom prst="line">
              <a:avLst/>
            </a:prstGeom>
            <a:ln w="12700" cap="flat">
              <a:solidFill>
                <a:srgbClr val="404040"/>
              </a:solidFill>
              <a:prstDash val="solid"/>
              <a:headEnd type="none" w="sm" len="sm"/>
              <a:tailEnd type="none" w="sm" len="sm"/>
            </a:ln>
          </p:spPr>
        </p:sp>
        <p:sp>
          <p:nvSpPr>
            <p:cNvPr id="24" name="AutoShape 24"/>
            <p:cNvSpPr/>
            <p:nvPr/>
          </p:nvSpPr>
          <p:spPr>
            <a:xfrm>
              <a:off x="9083951" y="4384996"/>
              <a:ext cx="1425817" cy="0"/>
            </a:xfrm>
            <a:prstGeom prst="line">
              <a:avLst/>
            </a:prstGeom>
            <a:ln w="12700" cap="flat">
              <a:solidFill>
                <a:srgbClr val="404040"/>
              </a:solidFill>
              <a:prstDash val="solid"/>
              <a:headEnd type="none" w="sm" len="sm"/>
              <a:tailEnd type="none" w="sm" len="sm"/>
            </a:ln>
          </p:spPr>
        </p:sp>
        <p:sp>
          <p:nvSpPr>
            <p:cNvPr id="25" name="AutoShape 25"/>
            <p:cNvSpPr/>
            <p:nvPr/>
          </p:nvSpPr>
          <p:spPr>
            <a:xfrm>
              <a:off x="9072104" y="6631047"/>
              <a:ext cx="1452878" cy="0"/>
            </a:xfrm>
            <a:prstGeom prst="line">
              <a:avLst/>
            </a:prstGeom>
            <a:ln w="12700" cap="flat">
              <a:solidFill>
                <a:srgbClr val="404040"/>
              </a:solidFill>
              <a:prstDash val="solid"/>
              <a:headEnd type="none" w="sm" len="sm"/>
              <a:tailEnd type="none" w="sm" len="sm"/>
            </a:ln>
          </p:spPr>
        </p:sp>
        <p:sp>
          <p:nvSpPr>
            <p:cNvPr id="26" name="AutoShape 26"/>
            <p:cNvSpPr/>
            <p:nvPr/>
          </p:nvSpPr>
          <p:spPr>
            <a:xfrm rot="1869558">
              <a:off x="8967520" y="10105306"/>
              <a:ext cx="1678541" cy="0"/>
            </a:xfrm>
            <a:prstGeom prst="line">
              <a:avLst/>
            </a:prstGeom>
            <a:ln w="12700" cap="flat">
              <a:solidFill>
                <a:srgbClr val="404040"/>
              </a:solidFill>
              <a:prstDash val="solid"/>
              <a:headEnd type="none" w="sm" len="sm"/>
              <a:tailEnd type="none" w="sm" len="sm"/>
            </a:ln>
          </p:spPr>
        </p:sp>
        <p:sp>
          <p:nvSpPr>
            <p:cNvPr id="27" name="AutoShape 27"/>
            <p:cNvSpPr/>
            <p:nvPr/>
          </p:nvSpPr>
          <p:spPr>
            <a:xfrm>
              <a:off x="9083951" y="9672456"/>
              <a:ext cx="1425817" cy="0"/>
            </a:xfrm>
            <a:prstGeom prst="line">
              <a:avLst/>
            </a:prstGeom>
            <a:ln w="12700" cap="flat">
              <a:solidFill>
                <a:srgbClr val="404040"/>
              </a:solidFill>
              <a:prstDash val="solid"/>
              <a:headEnd type="none" w="sm" len="sm"/>
              <a:tailEnd type="none" w="sm" len="sm"/>
            </a:ln>
          </p:spPr>
        </p:sp>
        <p:sp>
          <p:nvSpPr>
            <p:cNvPr id="28" name="AutoShape 28"/>
            <p:cNvSpPr/>
            <p:nvPr/>
          </p:nvSpPr>
          <p:spPr>
            <a:xfrm rot="-3980096">
              <a:off x="2216792" y="3088970"/>
              <a:ext cx="4665606" cy="0"/>
            </a:xfrm>
            <a:prstGeom prst="line">
              <a:avLst/>
            </a:prstGeom>
            <a:ln w="12700" cap="flat">
              <a:solidFill>
                <a:srgbClr val="404040"/>
              </a:solidFill>
              <a:prstDash val="solid"/>
              <a:headEnd type="none" w="sm" len="sm"/>
              <a:tailEnd type="none" w="sm" len="sm"/>
            </a:ln>
          </p:spPr>
        </p:sp>
        <p:sp>
          <p:nvSpPr>
            <p:cNvPr id="29" name="AutoShape 29"/>
            <p:cNvSpPr/>
            <p:nvPr/>
          </p:nvSpPr>
          <p:spPr>
            <a:xfrm rot="4039470">
              <a:off x="2142653" y="7428627"/>
              <a:ext cx="4800834" cy="0"/>
            </a:xfrm>
            <a:prstGeom prst="line">
              <a:avLst/>
            </a:prstGeom>
            <a:ln w="12700" cap="flat">
              <a:solidFill>
                <a:srgbClr val="404040"/>
              </a:solidFill>
              <a:prstDash val="solid"/>
              <a:headEnd type="none" w="sm" len="sm"/>
              <a:tailEnd type="none" w="sm" len="sm"/>
            </a:ln>
          </p:spPr>
        </p:sp>
        <p:sp>
          <p:nvSpPr>
            <p:cNvPr id="30" name="AutoShape 30"/>
            <p:cNvSpPr/>
            <p:nvPr/>
          </p:nvSpPr>
          <p:spPr>
            <a:xfrm rot="-2939854">
              <a:off x="3139051" y="4157285"/>
              <a:ext cx="2831169" cy="0"/>
            </a:xfrm>
            <a:prstGeom prst="line">
              <a:avLst/>
            </a:prstGeom>
            <a:ln w="12700" cap="flat">
              <a:solidFill>
                <a:srgbClr val="404040"/>
              </a:solidFill>
              <a:prstDash val="solid"/>
              <a:headEnd type="none" w="sm" len="sm"/>
              <a:tailEnd type="none" w="sm" len="sm"/>
            </a:ln>
          </p:spPr>
        </p:sp>
        <p:sp>
          <p:nvSpPr>
            <p:cNvPr id="31" name="AutoShape 31"/>
            <p:cNvSpPr/>
            <p:nvPr/>
          </p:nvSpPr>
          <p:spPr>
            <a:xfrm rot="-1567104">
              <a:off x="3514961" y="4759664"/>
              <a:ext cx="2084285" cy="0"/>
            </a:xfrm>
            <a:prstGeom prst="line">
              <a:avLst/>
            </a:prstGeom>
            <a:ln w="12700" cap="flat">
              <a:solidFill>
                <a:srgbClr val="404040"/>
              </a:solidFill>
              <a:prstDash val="solid"/>
              <a:headEnd type="none" w="sm" len="sm"/>
              <a:tailEnd type="none" w="sm" len="sm"/>
            </a:ln>
          </p:spPr>
        </p:sp>
        <p:sp>
          <p:nvSpPr>
            <p:cNvPr id="32" name="AutoShape 32"/>
            <p:cNvSpPr/>
            <p:nvPr/>
          </p:nvSpPr>
          <p:spPr>
            <a:xfrm rot="2222134">
              <a:off x="3390566" y="5926776"/>
              <a:ext cx="2336497" cy="0"/>
            </a:xfrm>
            <a:prstGeom prst="line">
              <a:avLst/>
            </a:prstGeom>
            <a:ln w="12700" cap="flat">
              <a:solidFill>
                <a:srgbClr val="404040"/>
              </a:solidFill>
              <a:prstDash val="solid"/>
              <a:headEnd type="none" w="sm" len="sm"/>
              <a:tailEnd type="none" w="sm" len="sm"/>
            </a:ln>
          </p:spPr>
        </p:sp>
        <p:grpSp>
          <p:nvGrpSpPr>
            <p:cNvPr id="33" name="Group 33"/>
            <p:cNvGrpSpPr/>
            <p:nvPr/>
          </p:nvGrpSpPr>
          <p:grpSpPr>
            <a:xfrm>
              <a:off x="10524982" y="0"/>
              <a:ext cx="3922368" cy="988304"/>
              <a:chOff x="0" y="0"/>
              <a:chExt cx="5841921" cy="1471966"/>
            </a:xfrm>
          </p:grpSpPr>
          <p:sp>
            <p:nvSpPr>
              <p:cNvPr id="34" name="Freeform 34"/>
              <p:cNvSpPr/>
              <p:nvPr/>
            </p:nvSpPr>
            <p:spPr>
              <a:xfrm>
                <a:off x="0" y="0"/>
                <a:ext cx="5841921" cy="1471966"/>
              </a:xfrm>
              <a:custGeom>
                <a:avLst/>
                <a:gdLst/>
                <a:ahLst/>
                <a:cxnLst/>
                <a:rect l="l" t="t" r="r" b="b"/>
                <a:pathLst>
                  <a:path w="5841921" h="1471966">
                    <a:moveTo>
                      <a:pt x="5717461" y="59690"/>
                    </a:moveTo>
                    <a:cubicBezTo>
                      <a:pt x="5753021" y="59690"/>
                      <a:pt x="5782231" y="88900"/>
                      <a:pt x="5782231" y="124460"/>
                    </a:cubicBezTo>
                    <a:lnTo>
                      <a:pt x="5782231" y="1347506"/>
                    </a:lnTo>
                    <a:cubicBezTo>
                      <a:pt x="5782231" y="1383066"/>
                      <a:pt x="5753021" y="1412276"/>
                      <a:pt x="5717461" y="1412276"/>
                    </a:cubicBezTo>
                    <a:lnTo>
                      <a:pt x="124460" y="1412276"/>
                    </a:lnTo>
                    <a:cubicBezTo>
                      <a:pt x="88900" y="1412276"/>
                      <a:pt x="59690" y="1383066"/>
                      <a:pt x="59690" y="1347506"/>
                    </a:cubicBezTo>
                    <a:lnTo>
                      <a:pt x="59690" y="124460"/>
                    </a:lnTo>
                    <a:cubicBezTo>
                      <a:pt x="59690" y="88900"/>
                      <a:pt x="88900" y="59690"/>
                      <a:pt x="124460" y="59690"/>
                    </a:cubicBezTo>
                    <a:lnTo>
                      <a:pt x="5717461" y="59690"/>
                    </a:lnTo>
                    <a:moveTo>
                      <a:pt x="5717461" y="0"/>
                    </a:moveTo>
                    <a:lnTo>
                      <a:pt x="124460" y="0"/>
                    </a:lnTo>
                    <a:cubicBezTo>
                      <a:pt x="55880" y="0"/>
                      <a:pt x="0" y="55880"/>
                      <a:pt x="0" y="124460"/>
                    </a:cubicBezTo>
                    <a:lnTo>
                      <a:pt x="0" y="1347506"/>
                    </a:lnTo>
                    <a:cubicBezTo>
                      <a:pt x="0" y="1416086"/>
                      <a:pt x="55880" y="1471966"/>
                      <a:pt x="124460" y="1471966"/>
                    </a:cubicBezTo>
                    <a:lnTo>
                      <a:pt x="5717461" y="1471966"/>
                    </a:lnTo>
                    <a:cubicBezTo>
                      <a:pt x="5786041" y="1471966"/>
                      <a:pt x="5841921" y="1416086"/>
                      <a:pt x="5841921" y="1347506"/>
                    </a:cubicBezTo>
                    <a:lnTo>
                      <a:pt x="5841921" y="124460"/>
                    </a:lnTo>
                    <a:cubicBezTo>
                      <a:pt x="5841921" y="55880"/>
                      <a:pt x="5786041" y="0"/>
                      <a:pt x="5717461" y="0"/>
                    </a:cubicBezTo>
                    <a:close/>
                  </a:path>
                </a:pathLst>
              </a:custGeom>
              <a:solidFill>
                <a:srgbClr val="AA9D7F"/>
              </a:solidFill>
            </p:spPr>
          </p:sp>
        </p:grpSp>
        <p:sp>
          <p:nvSpPr>
            <p:cNvPr id="35" name="TextBox 35"/>
            <p:cNvSpPr txBox="1"/>
            <p:nvPr/>
          </p:nvSpPr>
          <p:spPr>
            <a:xfrm>
              <a:off x="10773920" y="165545"/>
              <a:ext cx="3400798" cy="647689"/>
            </a:xfrm>
            <a:prstGeom prst="rect">
              <a:avLst/>
            </a:prstGeom>
          </p:spPr>
          <p:txBody>
            <a:bodyPr lIns="0" tIns="0" rIns="0" bIns="0" rtlCol="0" anchor="t">
              <a:spAutoFit/>
            </a:bodyPr>
            <a:lstStyle/>
            <a:p>
              <a:pPr>
                <a:lnSpc>
                  <a:spcPts val="1904"/>
                </a:lnSpc>
              </a:pPr>
              <a:r>
                <a:rPr lang="en-US" sz="1586">
                  <a:solidFill>
                    <a:srgbClr val="404040"/>
                  </a:solidFill>
                  <a:latin typeface="Public Sans"/>
                </a:rPr>
                <a:t>Understanding </a:t>
              </a:r>
            </a:p>
            <a:p>
              <a:pPr>
                <a:lnSpc>
                  <a:spcPts val="1904"/>
                </a:lnSpc>
              </a:pPr>
              <a:r>
                <a:rPr lang="en-US" sz="1586">
                  <a:solidFill>
                    <a:srgbClr val="404040"/>
                  </a:solidFill>
                  <a:latin typeface="Public Sans"/>
                </a:rPr>
                <a:t>the topic</a:t>
              </a:r>
            </a:p>
          </p:txBody>
        </p:sp>
        <p:grpSp>
          <p:nvGrpSpPr>
            <p:cNvPr id="36" name="Group 36"/>
            <p:cNvGrpSpPr/>
            <p:nvPr/>
          </p:nvGrpSpPr>
          <p:grpSpPr>
            <a:xfrm>
              <a:off x="10524982" y="1233236"/>
              <a:ext cx="3922368" cy="671439"/>
              <a:chOff x="0" y="0"/>
              <a:chExt cx="5841921" cy="1000033"/>
            </a:xfrm>
          </p:grpSpPr>
          <p:sp>
            <p:nvSpPr>
              <p:cNvPr id="37" name="Freeform 37"/>
              <p:cNvSpPr/>
              <p:nvPr/>
            </p:nvSpPr>
            <p:spPr>
              <a:xfrm>
                <a:off x="0" y="0"/>
                <a:ext cx="5841921" cy="1000033"/>
              </a:xfrm>
              <a:custGeom>
                <a:avLst/>
                <a:gdLst/>
                <a:ahLst/>
                <a:cxnLst/>
                <a:rect l="l" t="t" r="r" b="b"/>
                <a:pathLst>
                  <a:path w="5841921" h="1000033">
                    <a:moveTo>
                      <a:pt x="5717461" y="59690"/>
                    </a:moveTo>
                    <a:cubicBezTo>
                      <a:pt x="5753021" y="59690"/>
                      <a:pt x="5782231" y="88900"/>
                      <a:pt x="5782231" y="124460"/>
                    </a:cubicBezTo>
                    <a:lnTo>
                      <a:pt x="5782231" y="875573"/>
                    </a:lnTo>
                    <a:cubicBezTo>
                      <a:pt x="5782231" y="911133"/>
                      <a:pt x="5753021" y="940343"/>
                      <a:pt x="5717461" y="940343"/>
                    </a:cubicBezTo>
                    <a:lnTo>
                      <a:pt x="124460" y="940343"/>
                    </a:lnTo>
                    <a:cubicBezTo>
                      <a:pt x="88900" y="940343"/>
                      <a:pt x="59690" y="911133"/>
                      <a:pt x="59690" y="875573"/>
                    </a:cubicBezTo>
                    <a:lnTo>
                      <a:pt x="59690" y="124460"/>
                    </a:lnTo>
                    <a:cubicBezTo>
                      <a:pt x="59690" y="88900"/>
                      <a:pt x="88900" y="59690"/>
                      <a:pt x="124460" y="59690"/>
                    </a:cubicBezTo>
                    <a:lnTo>
                      <a:pt x="5717461" y="59690"/>
                    </a:lnTo>
                    <a:moveTo>
                      <a:pt x="5717461" y="0"/>
                    </a:moveTo>
                    <a:lnTo>
                      <a:pt x="124460" y="0"/>
                    </a:lnTo>
                    <a:cubicBezTo>
                      <a:pt x="55880" y="0"/>
                      <a:pt x="0" y="55880"/>
                      <a:pt x="0" y="124460"/>
                    </a:cubicBezTo>
                    <a:lnTo>
                      <a:pt x="0" y="875573"/>
                    </a:lnTo>
                    <a:cubicBezTo>
                      <a:pt x="0" y="944153"/>
                      <a:pt x="55880" y="1000033"/>
                      <a:pt x="124460" y="1000033"/>
                    </a:cubicBezTo>
                    <a:lnTo>
                      <a:pt x="5717461" y="1000033"/>
                    </a:lnTo>
                    <a:cubicBezTo>
                      <a:pt x="5786041" y="1000033"/>
                      <a:pt x="5841921" y="944153"/>
                      <a:pt x="5841921" y="875573"/>
                    </a:cubicBezTo>
                    <a:lnTo>
                      <a:pt x="5841921" y="124460"/>
                    </a:lnTo>
                    <a:cubicBezTo>
                      <a:pt x="5841921" y="55880"/>
                      <a:pt x="5786041" y="0"/>
                      <a:pt x="5717461" y="0"/>
                    </a:cubicBezTo>
                    <a:close/>
                  </a:path>
                </a:pathLst>
              </a:custGeom>
              <a:solidFill>
                <a:srgbClr val="AA9D7F"/>
              </a:solidFill>
            </p:spPr>
          </p:sp>
        </p:grpSp>
        <p:sp>
          <p:nvSpPr>
            <p:cNvPr id="38" name="TextBox 38"/>
            <p:cNvSpPr txBox="1"/>
            <p:nvPr/>
          </p:nvSpPr>
          <p:spPr>
            <a:xfrm>
              <a:off x="10785767" y="1399890"/>
              <a:ext cx="3400798" cy="328607"/>
            </a:xfrm>
            <a:prstGeom prst="rect">
              <a:avLst/>
            </a:prstGeom>
          </p:spPr>
          <p:txBody>
            <a:bodyPr lIns="0" tIns="0" rIns="0" bIns="0" rtlCol="0" anchor="t">
              <a:spAutoFit/>
            </a:bodyPr>
            <a:lstStyle/>
            <a:p>
              <a:pPr>
                <a:lnSpc>
                  <a:spcPts val="1904"/>
                </a:lnSpc>
              </a:pPr>
              <a:r>
                <a:rPr lang="en-US" sz="1586">
                  <a:solidFill>
                    <a:srgbClr val="404040"/>
                  </a:solidFill>
                  <a:latin typeface="Public Sans"/>
                </a:rPr>
                <a:t>Literature Review</a:t>
              </a:r>
            </a:p>
          </p:txBody>
        </p:sp>
        <p:sp>
          <p:nvSpPr>
            <p:cNvPr id="39" name="AutoShape 39"/>
            <p:cNvSpPr/>
            <p:nvPr/>
          </p:nvSpPr>
          <p:spPr>
            <a:xfrm rot="-1276742">
              <a:off x="9031235" y="676030"/>
              <a:ext cx="1546463" cy="0"/>
            </a:xfrm>
            <a:prstGeom prst="line">
              <a:avLst/>
            </a:prstGeom>
            <a:ln w="12700" cap="flat">
              <a:solidFill>
                <a:srgbClr val="404040"/>
              </a:solidFill>
              <a:prstDash val="solid"/>
              <a:headEnd type="none" w="sm" len="sm"/>
              <a:tailEnd type="none" w="sm" len="sm"/>
            </a:ln>
          </p:spPr>
        </p:sp>
        <p:sp>
          <p:nvSpPr>
            <p:cNvPr id="40" name="AutoShape 40"/>
            <p:cNvSpPr/>
            <p:nvPr/>
          </p:nvSpPr>
          <p:spPr>
            <a:xfrm rot="1352906">
              <a:off x="9024318" y="1262115"/>
              <a:ext cx="1560164" cy="0"/>
            </a:xfrm>
            <a:prstGeom prst="line">
              <a:avLst/>
            </a:prstGeom>
            <a:ln w="12700" cap="flat">
              <a:solidFill>
                <a:srgbClr val="404040"/>
              </a:solidFill>
              <a:prstDash val="solid"/>
              <a:headEnd type="none" w="sm" len="sm"/>
              <a:tailEnd type="none" w="sm" len="sm"/>
            </a:ln>
          </p:spPr>
        </p:sp>
        <p:grpSp>
          <p:nvGrpSpPr>
            <p:cNvPr id="41" name="Group 41"/>
            <p:cNvGrpSpPr/>
            <p:nvPr/>
          </p:nvGrpSpPr>
          <p:grpSpPr>
            <a:xfrm>
              <a:off x="10521614" y="4055200"/>
              <a:ext cx="3922368" cy="671439"/>
              <a:chOff x="0" y="0"/>
              <a:chExt cx="5841921" cy="1000033"/>
            </a:xfrm>
          </p:grpSpPr>
          <p:sp>
            <p:nvSpPr>
              <p:cNvPr id="42" name="Freeform 42"/>
              <p:cNvSpPr/>
              <p:nvPr/>
            </p:nvSpPr>
            <p:spPr>
              <a:xfrm>
                <a:off x="0" y="0"/>
                <a:ext cx="5841921" cy="1000033"/>
              </a:xfrm>
              <a:custGeom>
                <a:avLst/>
                <a:gdLst/>
                <a:ahLst/>
                <a:cxnLst/>
                <a:rect l="l" t="t" r="r" b="b"/>
                <a:pathLst>
                  <a:path w="5841921" h="1000033">
                    <a:moveTo>
                      <a:pt x="5717461" y="59690"/>
                    </a:moveTo>
                    <a:cubicBezTo>
                      <a:pt x="5753021" y="59690"/>
                      <a:pt x="5782231" y="88900"/>
                      <a:pt x="5782231" y="124460"/>
                    </a:cubicBezTo>
                    <a:lnTo>
                      <a:pt x="5782231" y="875573"/>
                    </a:lnTo>
                    <a:cubicBezTo>
                      <a:pt x="5782231" y="911133"/>
                      <a:pt x="5753021" y="940343"/>
                      <a:pt x="5717461" y="940343"/>
                    </a:cubicBezTo>
                    <a:lnTo>
                      <a:pt x="124460" y="940343"/>
                    </a:lnTo>
                    <a:cubicBezTo>
                      <a:pt x="88900" y="940343"/>
                      <a:pt x="59690" y="911133"/>
                      <a:pt x="59690" y="875573"/>
                    </a:cubicBezTo>
                    <a:lnTo>
                      <a:pt x="59690" y="124460"/>
                    </a:lnTo>
                    <a:cubicBezTo>
                      <a:pt x="59690" y="88900"/>
                      <a:pt x="88900" y="59690"/>
                      <a:pt x="124460" y="59690"/>
                    </a:cubicBezTo>
                    <a:lnTo>
                      <a:pt x="5717461" y="59690"/>
                    </a:lnTo>
                    <a:moveTo>
                      <a:pt x="5717461" y="0"/>
                    </a:moveTo>
                    <a:lnTo>
                      <a:pt x="124460" y="0"/>
                    </a:lnTo>
                    <a:cubicBezTo>
                      <a:pt x="55880" y="0"/>
                      <a:pt x="0" y="55880"/>
                      <a:pt x="0" y="124460"/>
                    </a:cubicBezTo>
                    <a:lnTo>
                      <a:pt x="0" y="875573"/>
                    </a:lnTo>
                    <a:cubicBezTo>
                      <a:pt x="0" y="944153"/>
                      <a:pt x="55880" y="1000033"/>
                      <a:pt x="124460" y="1000033"/>
                    </a:cubicBezTo>
                    <a:lnTo>
                      <a:pt x="5717461" y="1000033"/>
                    </a:lnTo>
                    <a:cubicBezTo>
                      <a:pt x="5786041" y="1000033"/>
                      <a:pt x="5841921" y="944153"/>
                      <a:pt x="5841921" y="875573"/>
                    </a:cubicBezTo>
                    <a:lnTo>
                      <a:pt x="5841921" y="124460"/>
                    </a:lnTo>
                    <a:cubicBezTo>
                      <a:pt x="5841921" y="55880"/>
                      <a:pt x="5786041" y="0"/>
                      <a:pt x="5717461" y="0"/>
                    </a:cubicBezTo>
                    <a:close/>
                  </a:path>
                </a:pathLst>
              </a:custGeom>
              <a:solidFill>
                <a:srgbClr val="804F3B"/>
              </a:solidFill>
            </p:spPr>
          </p:sp>
        </p:grpSp>
        <p:sp>
          <p:nvSpPr>
            <p:cNvPr id="43" name="TextBox 43"/>
            <p:cNvSpPr txBox="1"/>
            <p:nvPr/>
          </p:nvSpPr>
          <p:spPr>
            <a:xfrm>
              <a:off x="10779031" y="4221853"/>
              <a:ext cx="3400798" cy="328607"/>
            </a:xfrm>
            <a:prstGeom prst="rect">
              <a:avLst/>
            </a:prstGeom>
          </p:spPr>
          <p:txBody>
            <a:bodyPr lIns="0" tIns="0" rIns="0" bIns="0" rtlCol="0" anchor="t">
              <a:spAutoFit/>
            </a:bodyPr>
            <a:lstStyle/>
            <a:p>
              <a:pPr>
                <a:lnSpc>
                  <a:spcPts val="1904"/>
                </a:lnSpc>
              </a:pPr>
              <a:r>
                <a:rPr lang="en-US" sz="1586">
                  <a:solidFill>
                    <a:srgbClr val="404040"/>
                  </a:solidFill>
                  <a:latin typeface="Public Sans"/>
                </a:rPr>
                <a:t>Preprocessing the images</a:t>
              </a:r>
            </a:p>
          </p:txBody>
        </p:sp>
        <p:grpSp>
          <p:nvGrpSpPr>
            <p:cNvPr id="44" name="Group 44"/>
            <p:cNvGrpSpPr/>
            <p:nvPr/>
          </p:nvGrpSpPr>
          <p:grpSpPr>
            <a:xfrm>
              <a:off x="10518246" y="5389801"/>
              <a:ext cx="3922368" cy="671439"/>
              <a:chOff x="0" y="0"/>
              <a:chExt cx="5841921" cy="1000033"/>
            </a:xfrm>
          </p:grpSpPr>
          <p:sp>
            <p:nvSpPr>
              <p:cNvPr id="45" name="Freeform 45"/>
              <p:cNvSpPr/>
              <p:nvPr/>
            </p:nvSpPr>
            <p:spPr>
              <a:xfrm>
                <a:off x="0" y="0"/>
                <a:ext cx="5841921" cy="1000033"/>
              </a:xfrm>
              <a:custGeom>
                <a:avLst/>
                <a:gdLst/>
                <a:ahLst/>
                <a:cxnLst/>
                <a:rect l="l" t="t" r="r" b="b"/>
                <a:pathLst>
                  <a:path w="5841921" h="1000033">
                    <a:moveTo>
                      <a:pt x="5717461" y="59690"/>
                    </a:moveTo>
                    <a:cubicBezTo>
                      <a:pt x="5753021" y="59690"/>
                      <a:pt x="5782231" y="88900"/>
                      <a:pt x="5782231" y="124460"/>
                    </a:cubicBezTo>
                    <a:lnTo>
                      <a:pt x="5782231" y="875573"/>
                    </a:lnTo>
                    <a:cubicBezTo>
                      <a:pt x="5782231" y="911133"/>
                      <a:pt x="5753021" y="940343"/>
                      <a:pt x="5717461" y="940343"/>
                    </a:cubicBezTo>
                    <a:lnTo>
                      <a:pt x="124460" y="940343"/>
                    </a:lnTo>
                    <a:cubicBezTo>
                      <a:pt x="88900" y="940343"/>
                      <a:pt x="59690" y="911133"/>
                      <a:pt x="59690" y="875573"/>
                    </a:cubicBezTo>
                    <a:lnTo>
                      <a:pt x="59690" y="124460"/>
                    </a:lnTo>
                    <a:cubicBezTo>
                      <a:pt x="59690" y="88900"/>
                      <a:pt x="88900" y="59690"/>
                      <a:pt x="124460" y="59690"/>
                    </a:cubicBezTo>
                    <a:lnTo>
                      <a:pt x="5717461" y="59690"/>
                    </a:lnTo>
                    <a:moveTo>
                      <a:pt x="5717461" y="0"/>
                    </a:moveTo>
                    <a:lnTo>
                      <a:pt x="124460" y="0"/>
                    </a:lnTo>
                    <a:cubicBezTo>
                      <a:pt x="55880" y="0"/>
                      <a:pt x="0" y="55880"/>
                      <a:pt x="0" y="124460"/>
                    </a:cubicBezTo>
                    <a:lnTo>
                      <a:pt x="0" y="875573"/>
                    </a:lnTo>
                    <a:cubicBezTo>
                      <a:pt x="0" y="944153"/>
                      <a:pt x="55880" y="1000033"/>
                      <a:pt x="124460" y="1000033"/>
                    </a:cubicBezTo>
                    <a:lnTo>
                      <a:pt x="5717461" y="1000033"/>
                    </a:lnTo>
                    <a:cubicBezTo>
                      <a:pt x="5786041" y="1000033"/>
                      <a:pt x="5841921" y="944153"/>
                      <a:pt x="5841921" y="875573"/>
                    </a:cubicBezTo>
                    <a:lnTo>
                      <a:pt x="5841921" y="124460"/>
                    </a:lnTo>
                    <a:cubicBezTo>
                      <a:pt x="5841921" y="55880"/>
                      <a:pt x="5786041" y="0"/>
                      <a:pt x="5717461" y="0"/>
                    </a:cubicBezTo>
                    <a:close/>
                  </a:path>
                </a:pathLst>
              </a:custGeom>
              <a:solidFill>
                <a:srgbClr val="CBA188"/>
              </a:solidFill>
            </p:spPr>
          </p:sp>
        </p:grpSp>
        <p:sp>
          <p:nvSpPr>
            <p:cNvPr id="46" name="TextBox 46"/>
            <p:cNvSpPr txBox="1"/>
            <p:nvPr/>
          </p:nvSpPr>
          <p:spPr>
            <a:xfrm>
              <a:off x="10779031" y="5556455"/>
              <a:ext cx="3400798" cy="328607"/>
            </a:xfrm>
            <a:prstGeom prst="rect">
              <a:avLst/>
            </a:prstGeom>
          </p:spPr>
          <p:txBody>
            <a:bodyPr lIns="0" tIns="0" rIns="0" bIns="0" rtlCol="0" anchor="t">
              <a:spAutoFit/>
            </a:bodyPr>
            <a:lstStyle/>
            <a:p>
              <a:pPr>
                <a:lnSpc>
                  <a:spcPts val="1904"/>
                </a:lnSpc>
              </a:pPr>
              <a:r>
                <a:rPr lang="en-US" sz="1586">
                  <a:solidFill>
                    <a:srgbClr val="404040"/>
                  </a:solidFill>
                  <a:latin typeface="Public Sans"/>
                </a:rPr>
                <a:t>Train Dataset</a:t>
              </a:r>
            </a:p>
          </p:txBody>
        </p:sp>
        <p:grpSp>
          <p:nvGrpSpPr>
            <p:cNvPr id="47" name="Group 47"/>
            <p:cNvGrpSpPr/>
            <p:nvPr/>
          </p:nvGrpSpPr>
          <p:grpSpPr>
            <a:xfrm>
              <a:off x="10524982" y="6305530"/>
              <a:ext cx="3922368" cy="671439"/>
              <a:chOff x="0" y="0"/>
              <a:chExt cx="5841921" cy="1000033"/>
            </a:xfrm>
          </p:grpSpPr>
          <p:sp>
            <p:nvSpPr>
              <p:cNvPr id="48" name="Freeform 48"/>
              <p:cNvSpPr/>
              <p:nvPr/>
            </p:nvSpPr>
            <p:spPr>
              <a:xfrm>
                <a:off x="0" y="0"/>
                <a:ext cx="5841921" cy="1000033"/>
              </a:xfrm>
              <a:custGeom>
                <a:avLst/>
                <a:gdLst/>
                <a:ahLst/>
                <a:cxnLst/>
                <a:rect l="l" t="t" r="r" b="b"/>
                <a:pathLst>
                  <a:path w="5841921" h="1000033">
                    <a:moveTo>
                      <a:pt x="5717461" y="59690"/>
                    </a:moveTo>
                    <a:cubicBezTo>
                      <a:pt x="5753021" y="59690"/>
                      <a:pt x="5782231" y="88900"/>
                      <a:pt x="5782231" y="124460"/>
                    </a:cubicBezTo>
                    <a:lnTo>
                      <a:pt x="5782231" y="875573"/>
                    </a:lnTo>
                    <a:cubicBezTo>
                      <a:pt x="5782231" y="911133"/>
                      <a:pt x="5753021" y="940343"/>
                      <a:pt x="5717461" y="940343"/>
                    </a:cubicBezTo>
                    <a:lnTo>
                      <a:pt x="124460" y="940343"/>
                    </a:lnTo>
                    <a:cubicBezTo>
                      <a:pt x="88900" y="940343"/>
                      <a:pt x="59690" y="911133"/>
                      <a:pt x="59690" y="875573"/>
                    </a:cubicBezTo>
                    <a:lnTo>
                      <a:pt x="59690" y="124460"/>
                    </a:lnTo>
                    <a:cubicBezTo>
                      <a:pt x="59690" y="88900"/>
                      <a:pt x="88900" y="59690"/>
                      <a:pt x="124460" y="59690"/>
                    </a:cubicBezTo>
                    <a:lnTo>
                      <a:pt x="5717461" y="59690"/>
                    </a:lnTo>
                    <a:moveTo>
                      <a:pt x="5717461" y="0"/>
                    </a:moveTo>
                    <a:lnTo>
                      <a:pt x="124460" y="0"/>
                    </a:lnTo>
                    <a:cubicBezTo>
                      <a:pt x="55880" y="0"/>
                      <a:pt x="0" y="55880"/>
                      <a:pt x="0" y="124460"/>
                    </a:cubicBezTo>
                    <a:lnTo>
                      <a:pt x="0" y="875573"/>
                    </a:lnTo>
                    <a:cubicBezTo>
                      <a:pt x="0" y="944153"/>
                      <a:pt x="55880" y="1000033"/>
                      <a:pt x="124460" y="1000033"/>
                    </a:cubicBezTo>
                    <a:lnTo>
                      <a:pt x="5717461" y="1000033"/>
                    </a:lnTo>
                    <a:cubicBezTo>
                      <a:pt x="5786041" y="1000033"/>
                      <a:pt x="5841921" y="944153"/>
                      <a:pt x="5841921" y="875573"/>
                    </a:cubicBezTo>
                    <a:lnTo>
                      <a:pt x="5841921" y="124460"/>
                    </a:lnTo>
                    <a:cubicBezTo>
                      <a:pt x="5841921" y="55880"/>
                      <a:pt x="5786041" y="0"/>
                      <a:pt x="5717461" y="0"/>
                    </a:cubicBezTo>
                    <a:close/>
                  </a:path>
                </a:pathLst>
              </a:custGeom>
              <a:solidFill>
                <a:srgbClr val="CBA188"/>
              </a:solidFill>
            </p:spPr>
          </p:sp>
        </p:grpSp>
        <p:sp>
          <p:nvSpPr>
            <p:cNvPr id="49" name="TextBox 49"/>
            <p:cNvSpPr txBox="1"/>
            <p:nvPr/>
          </p:nvSpPr>
          <p:spPr>
            <a:xfrm>
              <a:off x="10785767" y="6472184"/>
              <a:ext cx="3400798" cy="328607"/>
            </a:xfrm>
            <a:prstGeom prst="rect">
              <a:avLst/>
            </a:prstGeom>
          </p:spPr>
          <p:txBody>
            <a:bodyPr lIns="0" tIns="0" rIns="0" bIns="0" rtlCol="0" anchor="t">
              <a:spAutoFit/>
            </a:bodyPr>
            <a:lstStyle/>
            <a:p>
              <a:pPr>
                <a:lnSpc>
                  <a:spcPts val="1904"/>
                </a:lnSpc>
              </a:pPr>
              <a:r>
                <a:rPr lang="en-US" sz="1586">
                  <a:solidFill>
                    <a:srgbClr val="404040"/>
                  </a:solidFill>
                  <a:latin typeface="Public Sans"/>
                </a:rPr>
                <a:t>Test Dataset</a:t>
              </a:r>
            </a:p>
          </p:txBody>
        </p:sp>
        <p:grpSp>
          <p:nvGrpSpPr>
            <p:cNvPr id="50" name="Group 50"/>
            <p:cNvGrpSpPr/>
            <p:nvPr/>
          </p:nvGrpSpPr>
          <p:grpSpPr>
            <a:xfrm>
              <a:off x="10521614" y="7229060"/>
              <a:ext cx="3922368" cy="671439"/>
              <a:chOff x="0" y="0"/>
              <a:chExt cx="5841921" cy="1000033"/>
            </a:xfrm>
          </p:grpSpPr>
          <p:sp>
            <p:nvSpPr>
              <p:cNvPr id="51" name="Freeform 51"/>
              <p:cNvSpPr/>
              <p:nvPr/>
            </p:nvSpPr>
            <p:spPr>
              <a:xfrm>
                <a:off x="0" y="0"/>
                <a:ext cx="5841921" cy="1000033"/>
              </a:xfrm>
              <a:custGeom>
                <a:avLst/>
                <a:gdLst/>
                <a:ahLst/>
                <a:cxnLst/>
                <a:rect l="l" t="t" r="r" b="b"/>
                <a:pathLst>
                  <a:path w="5841921" h="1000033">
                    <a:moveTo>
                      <a:pt x="5717461" y="59690"/>
                    </a:moveTo>
                    <a:cubicBezTo>
                      <a:pt x="5753021" y="59690"/>
                      <a:pt x="5782231" y="88900"/>
                      <a:pt x="5782231" y="124460"/>
                    </a:cubicBezTo>
                    <a:lnTo>
                      <a:pt x="5782231" y="875573"/>
                    </a:lnTo>
                    <a:cubicBezTo>
                      <a:pt x="5782231" y="911133"/>
                      <a:pt x="5753021" y="940343"/>
                      <a:pt x="5717461" y="940343"/>
                    </a:cubicBezTo>
                    <a:lnTo>
                      <a:pt x="124460" y="940343"/>
                    </a:lnTo>
                    <a:cubicBezTo>
                      <a:pt x="88900" y="940343"/>
                      <a:pt x="59690" y="911133"/>
                      <a:pt x="59690" y="875573"/>
                    </a:cubicBezTo>
                    <a:lnTo>
                      <a:pt x="59690" y="124460"/>
                    </a:lnTo>
                    <a:cubicBezTo>
                      <a:pt x="59690" y="88900"/>
                      <a:pt x="88900" y="59690"/>
                      <a:pt x="124460" y="59690"/>
                    </a:cubicBezTo>
                    <a:lnTo>
                      <a:pt x="5717461" y="59690"/>
                    </a:lnTo>
                    <a:moveTo>
                      <a:pt x="5717461" y="0"/>
                    </a:moveTo>
                    <a:lnTo>
                      <a:pt x="124460" y="0"/>
                    </a:lnTo>
                    <a:cubicBezTo>
                      <a:pt x="55880" y="0"/>
                      <a:pt x="0" y="55880"/>
                      <a:pt x="0" y="124460"/>
                    </a:cubicBezTo>
                    <a:lnTo>
                      <a:pt x="0" y="875573"/>
                    </a:lnTo>
                    <a:cubicBezTo>
                      <a:pt x="0" y="944153"/>
                      <a:pt x="55880" y="1000033"/>
                      <a:pt x="124460" y="1000033"/>
                    </a:cubicBezTo>
                    <a:lnTo>
                      <a:pt x="5717461" y="1000033"/>
                    </a:lnTo>
                    <a:cubicBezTo>
                      <a:pt x="5786041" y="1000033"/>
                      <a:pt x="5841921" y="944153"/>
                      <a:pt x="5841921" y="875573"/>
                    </a:cubicBezTo>
                    <a:lnTo>
                      <a:pt x="5841921" y="124460"/>
                    </a:lnTo>
                    <a:cubicBezTo>
                      <a:pt x="5841921" y="55880"/>
                      <a:pt x="5786041" y="0"/>
                      <a:pt x="5717461" y="0"/>
                    </a:cubicBezTo>
                    <a:close/>
                  </a:path>
                </a:pathLst>
              </a:custGeom>
              <a:solidFill>
                <a:srgbClr val="CBA188"/>
              </a:solidFill>
            </p:spPr>
          </p:sp>
        </p:grpSp>
        <p:sp>
          <p:nvSpPr>
            <p:cNvPr id="52" name="TextBox 52"/>
            <p:cNvSpPr txBox="1"/>
            <p:nvPr/>
          </p:nvSpPr>
          <p:spPr>
            <a:xfrm>
              <a:off x="10782399" y="7395714"/>
              <a:ext cx="3400798" cy="328607"/>
            </a:xfrm>
            <a:prstGeom prst="rect">
              <a:avLst/>
            </a:prstGeom>
          </p:spPr>
          <p:txBody>
            <a:bodyPr lIns="0" tIns="0" rIns="0" bIns="0" rtlCol="0" anchor="t">
              <a:spAutoFit/>
            </a:bodyPr>
            <a:lstStyle/>
            <a:p>
              <a:pPr>
                <a:lnSpc>
                  <a:spcPts val="1904"/>
                </a:lnSpc>
              </a:pPr>
              <a:r>
                <a:rPr lang="en-US" sz="1586">
                  <a:solidFill>
                    <a:srgbClr val="404040"/>
                  </a:solidFill>
                  <a:latin typeface="Public Sans"/>
                </a:rPr>
                <a:t>Validation Dataset</a:t>
              </a:r>
            </a:p>
          </p:txBody>
        </p:sp>
        <p:grpSp>
          <p:nvGrpSpPr>
            <p:cNvPr id="53" name="Group 53"/>
            <p:cNvGrpSpPr/>
            <p:nvPr/>
          </p:nvGrpSpPr>
          <p:grpSpPr>
            <a:xfrm>
              <a:off x="10516503" y="9316176"/>
              <a:ext cx="3922368" cy="671439"/>
              <a:chOff x="0" y="0"/>
              <a:chExt cx="5841921" cy="1000033"/>
            </a:xfrm>
          </p:grpSpPr>
          <p:sp>
            <p:nvSpPr>
              <p:cNvPr id="54" name="Freeform 54"/>
              <p:cNvSpPr/>
              <p:nvPr/>
            </p:nvSpPr>
            <p:spPr>
              <a:xfrm>
                <a:off x="0" y="0"/>
                <a:ext cx="5841921" cy="1000033"/>
              </a:xfrm>
              <a:custGeom>
                <a:avLst/>
                <a:gdLst/>
                <a:ahLst/>
                <a:cxnLst/>
                <a:rect l="l" t="t" r="r" b="b"/>
                <a:pathLst>
                  <a:path w="5841921" h="1000033">
                    <a:moveTo>
                      <a:pt x="5717461" y="59690"/>
                    </a:moveTo>
                    <a:cubicBezTo>
                      <a:pt x="5753021" y="59690"/>
                      <a:pt x="5782231" y="88900"/>
                      <a:pt x="5782231" y="124460"/>
                    </a:cubicBezTo>
                    <a:lnTo>
                      <a:pt x="5782231" y="875573"/>
                    </a:lnTo>
                    <a:cubicBezTo>
                      <a:pt x="5782231" y="911133"/>
                      <a:pt x="5753021" y="940343"/>
                      <a:pt x="5717461" y="940343"/>
                    </a:cubicBezTo>
                    <a:lnTo>
                      <a:pt x="124460" y="940343"/>
                    </a:lnTo>
                    <a:cubicBezTo>
                      <a:pt x="88900" y="940343"/>
                      <a:pt x="59690" y="911133"/>
                      <a:pt x="59690" y="875573"/>
                    </a:cubicBezTo>
                    <a:lnTo>
                      <a:pt x="59690" y="124460"/>
                    </a:lnTo>
                    <a:cubicBezTo>
                      <a:pt x="59690" y="88900"/>
                      <a:pt x="88900" y="59690"/>
                      <a:pt x="124460" y="59690"/>
                    </a:cubicBezTo>
                    <a:lnTo>
                      <a:pt x="5717461" y="59690"/>
                    </a:lnTo>
                    <a:moveTo>
                      <a:pt x="5717461" y="0"/>
                    </a:moveTo>
                    <a:lnTo>
                      <a:pt x="124460" y="0"/>
                    </a:lnTo>
                    <a:cubicBezTo>
                      <a:pt x="55880" y="0"/>
                      <a:pt x="0" y="55880"/>
                      <a:pt x="0" y="124460"/>
                    </a:cubicBezTo>
                    <a:lnTo>
                      <a:pt x="0" y="875573"/>
                    </a:lnTo>
                    <a:cubicBezTo>
                      <a:pt x="0" y="944153"/>
                      <a:pt x="55880" y="1000033"/>
                      <a:pt x="124460" y="1000033"/>
                    </a:cubicBezTo>
                    <a:lnTo>
                      <a:pt x="5717461" y="1000033"/>
                    </a:lnTo>
                    <a:cubicBezTo>
                      <a:pt x="5786041" y="1000033"/>
                      <a:pt x="5841921" y="944153"/>
                      <a:pt x="5841921" y="875573"/>
                    </a:cubicBezTo>
                    <a:lnTo>
                      <a:pt x="5841921" y="124460"/>
                    </a:lnTo>
                    <a:cubicBezTo>
                      <a:pt x="5841921" y="55880"/>
                      <a:pt x="5786041" y="0"/>
                      <a:pt x="5717461" y="0"/>
                    </a:cubicBezTo>
                    <a:close/>
                  </a:path>
                </a:pathLst>
              </a:custGeom>
              <a:solidFill>
                <a:srgbClr val="ABB79C"/>
              </a:solidFill>
            </p:spPr>
          </p:sp>
        </p:grpSp>
        <p:sp>
          <p:nvSpPr>
            <p:cNvPr id="55" name="TextBox 55"/>
            <p:cNvSpPr txBox="1"/>
            <p:nvPr/>
          </p:nvSpPr>
          <p:spPr>
            <a:xfrm>
              <a:off x="10777288" y="9482830"/>
              <a:ext cx="3400798" cy="328607"/>
            </a:xfrm>
            <a:prstGeom prst="rect">
              <a:avLst/>
            </a:prstGeom>
          </p:spPr>
          <p:txBody>
            <a:bodyPr lIns="0" tIns="0" rIns="0" bIns="0" rtlCol="0" anchor="t">
              <a:spAutoFit/>
            </a:bodyPr>
            <a:lstStyle/>
            <a:p>
              <a:pPr>
                <a:lnSpc>
                  <a:spcPts val="1904"/>
                </a:lnSpc>
              </a:pPr>
              <a:r>
                <a:rPr lang="en-US" sz="1586">
                  <a:solidFill>
                    <a:srgbClr val="404040"/>
                  </a:solidFill>
                  <a:latin typeface="Public Sans"/>
                </a:rPr>
                <a:t>Compile the model</a:t>
              </a:r>
            </a:p>
          </p:txBody>
        </p:sp>
        <p:grpSp>
          <p:nvGrpSpPr>
            <p:cNvPr id="56" name="Group 56"/>
            <p:cNvGrpSpPr/>
            <p:nvPr/>
          </p:nvGrpSpPr>
          <p:grpSpPr>
            <a:xfrm>
              <a:off x="10513135" y="10239706"/>
              <a:ext cx="4603741" cy="788078"/>
              <a:chOff x="0" y="0"/>
              <a:chExt cx="5841921" cy="1000033"/>
            </a:xfrm>
          </p:grpSpPr>
          <p:sp>
            <p:nvSpPr>
              <p:cNvPr id="57" name="Freeform 57"/>
              <p:cNvSpPr/>
              <p:nvPr/>
            </p:nvSpPr>
            <p:spPr>
              <a:xfrm>
                <a:off x="0" y="0"/>
                <a:ext cx="5841921" cy="1000033"/>
              </a:xfrm>
              <a:custGeom>
                <a:avLst/>
                <a:gdLst/>
                <a:ahLst/>
                <a:cxnLst/>
                <a:rect l="l" t="t" r="r" b="b"/>
                <a:pathLst>
                  <a:path w="5841921" h="1000033">
                    <a:moveTo>
                      <a:pt x="5717461" y="59690"/>
                    </a:moveTo>
                    <a:cubicBezTo>
                      <a:pt x="5753021" y="59690"/>
                      <a:pt x="5782231" y="88900"/>
                      <a:pt x="5782231" y="124460"/>
                    </a:cubicBezTo>
                    <a:lnTo>
                      <a:pt x="5782231" y="875573"/>
                    </a:lnTo>
                    <a:cubicBezTo>
                      <a:pt x="5782231" y="911133"/>
                      <a:pt x="5753021" y="940343"/>
                      <a:pt x="5717461" y="940343"/>
                    </a:cubicBezTo>
                    <a:lnTo>
                      <a:pt x="124460" y="940343"/>
                    </a:lnTo>
                    <a:cubicBezTo>
                      <a:pt x="88900" y="940343"/>
                      <a:pt x="59690" y="911133"/>
                      <a:pt x="59690" y="875573"/>
                    </a:cubicBezTo>
                    <a:lnTo>
                      <a:pt x="59690" y="124460"/>
                    </a:lnTo>
                    <a:cubicBezTo>
                      <a:pt x="59690" y="88900"/>
                      <a:pt x="88900" y="59690"/>
                      <a:pt x="124460" y="59690"/>
                    </a:cubicBezTo>
                    <a:lnTo>
                      <a:pt x="5717461" y="59690"/>
                    </a:lnTo>
                    <a:moveTo>
                      <a:pt x="5717461" y="0"/>
                    </a:moveTo>
                    <a:lnTo>
                      <a:pt x="124460" y="0"/>
                    </a:lnTo>
                    <a:cubicBezTo>
                      <a:pt x="55880" y="0"/>
                      <a:pt x="0" y="55880"/>
                      <a:pt x="0" y="124460"/>
                    </a:cubicBezTo>
                    <a:lnTo>
                      <a:pt x="0" y="875573"/>
                    </a:lnTo>
                    <a:cubicBezTo>
                      <a:pt x="0" y="944153"/>
                      <a:pt x="55880" y="1000033"/>
                      <a:pt x="124460" y="1000033"/>
                    </a:cubicBezTo>
                    <a:lnTo>
                      <a:pt x="5717461" y="1000033"/>
                    </a:lnTo>
                    <a:cubicBezTo>
                      <a:pt x="5786041" y="1000033"/>
                      <a:pt x="5841921" y="944153"/>
                      <a:pt x="5841921" y="875573"/>
                    </a:cubicBezTo>
                    <a:lnTo>
                      <a:pt x="5841921" y="124460"/>
                    </a:lnTo>
                    <a:cubicBezTo>
                      <a:pt x="5841921" y="55880"/>
                      <a:pt x="5786041" y="0"/>
                      <a:pt x="5717461" y="0"/>
                    </a:cubicBezTo>
                    <a:close/>
                  </a:path>
                </a:pathLst>
              </a:custGeom>
              <a:solidFill>
                <a:srgbClr val="ABB79C"/>
              </a:solidFill>
            </p:spPr>
          </p:sp>
        </p:grpSp>
        <p:sp>
          <p:nvSpPr>
            <p:cNvPr id="58" name="TextBox 58"/>
            <p:cNvSpPr txBox="1"/>
            <p:nvPr/>
          </p:nvSpPr>
          <p:spPr>
            <a:xfrm>
              <a:off x="10773920" y="10406360"/>
              <a:ext cx="4342956" cy="328607"/>
            </a:xfrm>
            <a:prstGeom prst="rect">
              <a:avLst/>
            </a:prstGeom>
          </p:spPr>
          <p:txBody>
            <a:bodyPr lIns="0" tIns="0" rIns="0" bIns="0" rtlCol="0" anchor="t">
              <a:spAutoFit/>
            </a:bodyPr>
            <a:lstStyle/>
            <a:p>
              <a:pPr>
                <a:lnSpc>
                  <a:spcPts val="1904"/>
                </a:lnSpc>
              </a:pPr>
              <a:r>
                <a:rPr lang="en-US" sz="1586">
                  <a:solidFill>
                    <a:srgbClr val="404040"/>
                  </a:solidFill>
                  <a:latin typeface="Public Sans"/>
                </a:rPr>
                <a:t>High Accuracy with Performance</a:t>
              </a:r>
            </a:p>
          </p:txBody>
        </p:sp>
        <p:sp>
          <p:nvSpPr>
            <p:cNvPr id="59" name="AutoShape 59"/>
            <p:cNvSpPr/>
            <p:nvPr/>
          </p:nvSpPr>
          <p:spPr>
            <a:xfrm rot="-1907749">
              <a:off x="8946290" y="6180527"/>
              <a:ext cx="1710095" cy="0"/>
            </a:xfrm>
            <a:prstGeom prst="line">
              <a:avLst/>
            </a:prstGeom>
            <a:ln w="12700" cap="flat">
              <a:solidFill>
                <a:srgbClr val="404040"/>
              </a:solidFill>
              <a:prstDash val="solid"/>
              <a:headEnd type="none" w="sm" len="sm"/>
              <a:tailEnd type="none" w="sm" len="sm"/>
            </a:ln>
          </p:spPr>
        </p:sp>
        <p:sp>
          <p:nvSpPr>
            <p:cNvPr id="60" name="AutoShape 60"/>
            <p:cNvSpPr/>
            <p:nvPr/>
          </p:nvSpPr>
          <p:spPr>
            <a:xfrm rot="2017464">
              <a:off x="8934877" y="7122300"/>
              <a:ext cx="1743470" cy="0"/>
            </a:xfrm>
            <a:prstGeom prst="line">
              <a:avLst/>
            </a:prstGeom>
            <a:ln w="12700" cap="flat">
              <a:solidFill>
                <a:srgbClr val="404040"/>
              </a:solidFill>
              <a:prstDash val="solid"/>
              <a:headEnd type="none" w="sm" len="sm"/>
              <a:tailEnd type="none" w="sm" len="sm"/>
            </a:ln>
          </p:spPr>
        </p:sp>
        <p:grpSp>
          <p:nvGrpSpPr>
            <p:cNvPr id="61" name="Group 61"/>
            <p:cNvGrpSpPr/>
            <p:nvPr/>
          </p:nvGrpSpPr>
          <p:grpSpPr>
            <a:xfrm>
              <a:off x="5489950" y="6145292"/>
              <a:ext cx="3594001" cy="988304"/>
              <a:chOff x="0" y="0"/>
              <a:chExt cx="3839191" cy="1055728"/>
            </a:xfrm>
          </p:grpSpPr>
          <p:sp>
            <p:nvSpPr>
              <p:cNvPr id="62" name="Freeform 62"/>
              <p:cNvSpPr/>
              <p:nvPr/>
            </p:nvSpPr>
            <p:spPr>
              <a:xfrm>
                <a:off x="0" y="0"/>
                <a:ext cx="3839192" cy="1055728"/>
              </a:xfrm>
              <a:custGeom>
                <a:avLst/>
                <a:gdLst/>
                <a:ahLst/>
                <a:cxnLst/>
                <a:rect l="l" t="t" r="r" b="b"/>
                <a:pathLst>
                  <a:path w="3839192" h="1055728">
                    <a:moveTo>
                      <a:pt x="3714731" y="1055728"/>
                    </a:moveTo>
                    <a:lnTo>
                      <a:pt x="124460" y="1055728"/>
                    </a:lnTo>
                    <a:cubicBezTo>
                      <a:pt x="55880" y="1055728"/>
                      <a:pt x="0" y="999848"/>
                      <a:pt x="0" y="931268"/>
                    </a:cubicBezTo>
                    <a:lnTo>
                      <a:pt x="0" y="124460"/>
                    </a:lnTo>
                    <a:cubicBezTo>
                      <a:pt x="0" y="55880"/>
                      <a:pt x="55880" y="0"/>
                      <a:pt x="124460" y="0"/>
                    </a:cubicBezTo>
                    <a:lnTo>
                      <a:pt x="3714731" y="0"/>
                    </a:lnTo>
                    <a:cubicBezTo>
                      <a:pt x="3783311" y="0"/>
                      <a:pt x="3839192" y="55880"/>
                      <a:pt x="3839192" y="124460"/>
                    </a:cubicBezTo>
                    <a:lnTo>
                      <a:pt x="3839192" y="931268"/>
                    </a:lnTo>
                    <a:cubicBezTo>
                      <a:pt x="3839192" y="999848"/>
                      <a:pt x="3783311" y="1055728"/>
                      <a:pt x="3714731" y="1055728"/>
                    </a:cubicBezTo>
                    <a:close/>
                  </a:path>
                </a:pathLst>
              </a:custGeom>
              <a:solidFill>
                <a:srgbClr val="CBA188"/>
              </a:solidFill>
            </p:spPr>
          </p:sp>
        </p:grpSp>
        <p:sp>
          <p:nvSpPr>
            <p:cNvPr id="63" name="TextBox 63"/>
            <p:cNvSpPr txBox="1"/>
            <p:nvPr/>
          </p:nvSpPr>
          <p:spPr>
            <a:xfrm>
              <a:off x="5622632" y="6445187"/>
              <a:ext cx="3328636" cy="378988"/>
            </a:xfrm>
            <a:prstGeom prst="rect">
              <a:avLst/>
            </a:prstGeom>
          </p:spPr>
          <p:txBody>
            <a:bodyPr lIns="0" tIns="0" rIns="0" bIns="0" rtlCol="0" anchor="t">
              <a:spAutoFit/>
            </a:bodyPr>
            <a:lstStyle/>
            <a:p>
              <a:pPr algn="ctr">
                <a:lnSpc>
                  <a:spcPts val="2221"/>
                </a:lnSpc>
              </a:pPr>
              <a:r>
                <a:rPr lang="en-US" sz="1851">
                  <a:solidFill>
                    <a:srgbClr val="FFFFFF"/>
                  </a:solidFill>
                  <a:latin typeface="Public Sans"/>
                </a:rPr>
                <a:t>Data split</a:t>
              </a:r>
            </a:p>
          </p:txBody>
        </p:sp>
        <p:sp>
          <p:nvSpPr>
            <p:cNvPr id="64" name="AutoShape 64"/>
            <p:cNvSpPr/>
            <p:nvPr/>
          </p:nvSpPr>
          <p:spPr>
            <a:xfrm rot="-1944049">
              <a:off x="8951072" y="9213244"/>
              <a:ext cx="1707082" cy="0"/>
            </a:xfrm>
            <a:prstGeom prst="line">
              <a:avLst/>
            </a:prstGeom>
            <a:ln w="12700" cap="flat">
              <a:solidFill>
                <a:srgbClr val="404040"/>
              </a:solidFill>
              <a:prstDash val="solid"/>
              <a:headEnd type="none" w="sm" len="sm"/>
              <a:tailEnd type="none" w="sm" len="sm"/>
            </a:ln>
          </p:spPr>
        </p:sp>
        <p:grpSp>
          <p:nvGrpSpPr>
            <p:cNvPr id="65" name="Group 65"/>
            <p:cNvGrpSpPr/>
            <p:nvPr/>
          </p:nvGrpSpPr>
          <p:grpSpPr>
            <a:xfrm>
              <a:off x="10509768" y="8400448"/>
              <a:ext cx="3922368" cy="671439"/>
              <a:chOff x="0" y="0"/>
              <a:chExt cx="5841921" cy="1000033"/>
            </a:xfrm>
          </p:grpSpPr>
          <p:sp>
            <p:nvSpPr>
              <p:cNvPr id="66" name="Freeform 66"/>
              <p:cNvSpPr/>
              <p:nvPr/>
            </p:nvSpPr>
            <p:spPr>
              <a:xfrm>
                <a:off x="0" y="0"/>
                <a:ext cx="5841921" cy="1000033"/>
              </a:xfrm>
              <a:custGeom>
                <a:avLst/>
                <a:gdLst/>
                <a:ahLst/>
                <a:cxnLst/>
                <a:rect l="l" t="t" r="r" b="b"/>
                <a:pathLst>
                  <a:path w="5841921" h="1000033">
                    <a:moveTo>
                      <a:pt x="5717461" y="59690"/>
                    </a:moveTo>
                    <a:cubicBezTo>
                      <a:pt x="5753021" y="59690"/>
                      <a:pt x="5782231" y="88900"/>
                      <a:pt x="5782231" y="124460"/>
                    </a:cubicBezTo>
                    <a:lnTo>
                      <a:pt x="5782231" y="875573"/>
                    </a:lnTo>
                    <a:cubicBezTo>
                      <a:pt x="5782231" y="911133"/>
                      <a:pt x="5753021" y="940343"/>
                      <a:pt x="5717461" y="940343"/>
                    </a:cubicBezTo>
                    <a:lnTo>
                      <a:pt x="124460" y="940343"/>
                    </a:lnTo>
                    <a:cubicBezTo>
                      <a:pt x="88900" y="940343"/>
                      <a:pt x="59690" y="911133"/>
                      <a:pt x="59690" y="875573"/>
                    </a:cubicBezTo>
                    <a:lnTo>
                      <a:pt x="59690" y="124460"/>
                    </a:lnTo>
                    <a:cubicBezTo>
                      <a:pt x="59690" y="88900"/>
                      <a:pt x="88900" y="59690"/>
                      <a:pt x="124460" y="59690"/>
                    </a:cubicBezTo>
                    <a:lnTo>
                      <a:pt x="5717461" y="59690"/>
                    </a:lnTo>
                    <a:moveTo>
                      <a:pt x="5717461" y="0"/>
                    </a:moveTo>
                    <a:lnTo>
                      <a:pt x="124460" y="0"/>
                    </a:lnTo>
                    <a:cubicBezTo>
                      <a:pt x="55880" y="0"/>
                      <a:pt x="0" y="55880"/>
                      <a:pt x="0" y="124460"/>
                    </a:cubicBezTo>
                    <a:lnTo>
                      <a:pt x="0" y="875573"/>
                    </a:lnTo>
                    <a:cubicBezTo>
                      <a:pt x="0" y="944153"/>
                      <a:pt x="55880" y="1000033"/>
                      <a:pt x="124460" y="1000033"/>
                    </a:cubicBezTo>
                    <a:lnTo>
                      <a:pt x="5717461" y="1000033"/>
                    </a:lnTo>
                    <a:cubicBezTo>
                      <a:pt x="5786041" y="1000033"/>
                      <a:pt x="5841921" y="944153"/>
                      <a:pt x="5841921" y="875573"/>
                    </a:cubicBezTo>
                    <a:lnTo>
                      <a:pt x="5841921" y="124460"/>
                    </a:lnTo>
                    <a:cubicBezTo>
                      <a:pt x="5841921" y="55880"/>
                      <a:pt x="5786041" y="0"/>
                      <a:pt x="5717461" y="0"/>
                    </a:cubicBezTo>
                    <a:close/>
                  </a:path>
                </a:pathLst>
              </a:custGeom>
              <a:solidFill>
                <a:srgbClr val="ABB79C"/>
              </a:solidFill>
            </p:spPr>
          </p:sp>
        </p:grpSp>
        <p:sp>
          <p:nvSpPr>
            <p:cNvPr id="67" name="TextBox 67"/>
            <p:cNvSpPr txBox="1"/>
            <p:nvPr/>
          </p:nvSpPr>
          <p:spPr>
            <a:xfrm>
              <a:off x="10770553" y="8567101"/>
              <a:ext cx="3400798" cy="328607"/>
            </a:xfrm>
            <a:prstGeom prst="rect">
              <a:avLst/>
            </a:prstGeom>
          </p:spPr>
          <p:txBody>
            <a:bodyPr lIns="0" tIns="0" rIns="0" bIns="0" rtlCol="0" anchor="t">
              <a:spAutoFit/>
            </a:bodyPr>
            <a:lstStyle/>
            <a:p>
              <a:pPr>
                <a:lnSpc>
                  <a:spcPts val="1904"/>
                </a:lnSpc>
              </a:pPr>
              <a:r>
                <a:rPr lang="en-US" sz="1586">
                  <a:solidFill>
                    <a:srgbClr val="404040"/>
                  </a:solidFill>
                  <a:latin typeface="Public Sans"/>
                </a:rPr>
                <a:t>Train and validate dataset</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75721" y="2338199"/>
            <a:ext cx="4129818" cy="4114800"/>
          </a:xfrm>
          <a:prstGeom prst="rect">
            <a:avLst/>
          </a:prstGeom>
        </p:spPr>
      </p:pic>
      <p:sp>
        <p:nvSpPr>
          <p:cNvPr id="3" name="TextBox 3"/>
          <p:cNvSpPr txBox="1"/>
          <p:nvPr/>
        </p:nvSpPr>
        <p:spPr>
          <a:xfrm>
            <a:off x="1028700" y="703961"/>
            <a:ext cx="332700"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IX</a:t>
            </a:r>
          </a:p>
        </p:txBody>
      </p:sp>
      <p:sp>
        <p:nvSpPr>
          <p:cNvPr id="4" name="TextBox 4"/>
          <p:cNvSpPr txBox="1"/>
          <p:nvPr/>
        </p:nvSpPr>
        <p:spPr>
          <a:xfrm>
            <a:off x="1536485" y="703961"/>
            <a:ext cx="3235298"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IMPLIMENTATION</a:t>
            </a:r>
          </a:p>
        </p:txBody>
      </p:sp>
      <p:grpSp>
        <p:nvGrpSpPr>
          <p:cNvPr id="5" name="Group 5"/>
          <p:cNvGrpSpPr/>
          <p:nvPr/>
        </p:nvGrpSpPr>
        <p:grpSpPr>
          <a:xfrm>
            <a:off x="1266150" y="1728600"/>
            <a:ext cx="8653587" cy="1219199"/>
            <a:chOff x="0" y="0"/>
            <a:chExt cx="11538116" cy="1625598"/>
          </a:xfrm>
        </p:grpSpPr>
        <p:sp>
          <p:nvSpPr>
            <p:cNvPr id="6" name="TextBox 6"/>
            <p:cNvSpPr txBox="1"/>
            <p:nvPr/>
          </p:nvSpPr>
          <p:spPr>
            <a:xfrm>
              <a:off x="0" y="-104775"/>
              <a:ext cx="4252439" cy="1413722"/>
            </a:xfrm>
            <a:prstGeom prst="rect">
              <a:avLst/>
            </a:prstGeom>
          </p:spPr>
          <p:txBody>
            <a:bodyPr lIns="0" tIns="0" rIns="0" bIns="0" rtlCol="0" anchor="t">
              <a:spAutoFit/>
            </a:bodyPr>
            <a:lstStyle/>
            <a:p>
              <a:pPr>
                <a:lnSpc>
                  <a:spcPts val="4479"/>
                </a:lnSpc>
              </a:pPr>
              <a:r>
                <a:rPr lang="en-US" sz="2799">
                  <a:solidFill>
                    <a:srgbClr val="804F3B"/>
                  </a:solidFill>
                  <a:latin typeface="Radley Bold"/>
                </a:rPr>
                <a:t>Phase 1</a:t>
              </a:r>
            </a:p>
            <a:p>
              <a:pPr>
                <a:lnSpc>
                  <a:spcPts val="4479"/>
                </a:lnSpc>
              </a:pPr>
              <a:r>
                <a:rPr lang="en-US" sz="2799">
                  <a:solidFill>
                    <a:srgbClr val="804F3B"/>
                  </a:solidFill>
                  <a:latin typeface="Radley Bold"/>
                </a:rPr>
                <a:t>Dataset collection</a:t>
              </a:r>
            </a:p>
          </p:txBody>
        </p:sp>
        <p:sp>
          <p:nvSpPr>
            <p:cNvPr id="7" name="TextBox 7"/>
            <p:cNvSpPr txBox="1"/>
            <p:nvPr/>
          </p:nvSpPr>
          <p:spPr>
            <a:xfrm>
              <a:off x="4850521" y="-123825"/>
              <a:ext cx="6687595" cy="1749423"/>
            </a:xfrm>
            <a:prstGeom prst="rect">
              <a:avLst/>
            </a:prstGeom>
          </p:spPr>
          <p:txBody>
            <a:bodyPr lIns="0" tIns="0" rIns="0" bIns="0" rtlCol="0" anchor="t">
              <a:spAutoFit/>
            </a:bodyPr>
            <a:lstStyle/>
            <a:p>
              <a:pPr>
                <a:lnSpc>
                  <a:spcPts val="3600"/>
                </a:lnSpc>
              </a:pPr>
              <a:r>
                <a:rPr lang="en-US" sz="2000">
                  <a:solidFill>
                    <a:srgbClr val="804F3B"/>
                  </a:solidFill>
                  <a:latin typeface="Open Sans Bold"/>
                </a:rPr>
                <a:t>Covid Chest Xray dataset (Covid IEEE) Collected From Kaggle – A open-source dataset platform.</a:t>
              </a:r>
            </a:p>
          </p:txBody>
        </p:sp>
      </p:grpSp>
      <p:grpSp>
        <p:nvGrpSpPr>
          <p:cNvPr id="8" name="Group 8"/>
          <p:cNvGrpSpPr/>
          <p:nvPr/>
        </p:nvGrpSpPr>
        <p:grpSpPr>
          <a:xfrm>
            <a:off x="1266150" y="3469126"/>
            <a:ext cx="8653587" cy="1219199"/>
            <a:chOff x="0" y="0"/>
            <a:chExt cx="11538116" cy="1625598"/>
          </a:xfrm>
        </p:grpSpPr>
        <p:sp>
          <p:nvSpPr>
            <p:cNvPr id="9" name="TextBox 9"/>
            <p:cNvSpPr txBox="1"/>
            <p:nvPr/>
          </p:nvSpPr>
          <p:spPr>
            <a:xfrm>
              <a:off x="0" y="-104775"/>
              <a:ext cx="4252439" cy="1413722"/>
            </a:xfrm>
            <a:prstGeom prst="rect">
              <a:avLst/>
            </a:prstGeom>
          </p:spPr>
          <p:txBody>
            <a:bodyPr lIns="0" tIns="0" rIns="0" bIns="0" rtlCol="0" anchor="t">
              <a:spAutoFit/>
            </a:bodyPr>
            <a:lstStyle/>
            <a:p>
              <a:pPr>
                <a:lnSpc>
                  <a:spcPts val="4479"/>
                </a:lnSpc>
              </a:pPr>
              <a:r>
                <a:rPr lang="en-US" sz="2799">
                  <a:solidFill>
                    <a:srgbClr val="804F3B"/>
                  </a:solidFill>
                  <a:latin typeface="Radley Bold"/>
                </a:rPr>
                <a:t>Phase 2</a:t>
              </a:r>
            </a:p>
            <a:p>
              <a:pPr>
                <a:lnSpc>
                  <a:spcPts val="4479"/>
                </a:lnSpc>
              </a:pPr>
              <a:r>
                <a:rPr lang="en-US" sz="2799">
                  <a:solidFill>
                    <a:srgbClr val="804F3B"/>
                  </a:solidFill>
                  <a:latin typeface="Radley Bold"/>
                </a:rPr>
                <a:t>Data Preprocessing</a:t>
              </a:r>
            </a:p>
          </p:txBody>
        </p:sp>
        <p:sp>
          <p:nvSpPr>
            <p:cNvPr id="10" name="TextBox 10"/>
            <p:cNvSpPr txBox="1"/>
            <p:nvPr/>
          </p:nvSpPr>
          <p:spPr>
            <a:xfrm>
              <a:off x="4850521" y="-123825"/>
              <a:ext cx="6687595" cy="1749423"/>
            </a:xfrm>
            <a:prstGeom prst="rect">
              <a:avLst/>
            </a:prstGeom>
          </p:spPr>
          <p:txBody>
            <a:bodyPr lIns="0" tIns="0" rIns="0" bIns="0" rtlCol="0" anchor="t">
              <a:spAutoFit/>
            </a:bodyPr>
            <a:lstStyle/>
            <a:p>
              <a:pPr algn="just">
                <a:lnSpc>
                  <a:spcPts val="3600"/>
                </a:lnSpc>
              </a:pPr>
              <a:r>
                <a:rPr lang="en-US" sz="2000">
                  <a:solidFill>
                    <a:srgbClr val="804F3B"/>
                  </a:solidFill>
                  <a:latin typeface="Open Sans Bold"/>
                </a:rPr>
                <a:t>This Step we use Scaling, Image processing (CLAHE+WB) &amp; Data augmentation technique</a:t>
              </a:r>
            </a:p>
          </p:txBody>
        </p:sp>
      </p:grpSp>
      <p:grpSp>
        <p:nvGrpSpPr>
          <p:cNvPr id="11" name="Group 11"/>
          <p:cNvGrpSpPr/>
          <p:nvPr/>
        </p:nvGrpSpPr>
        <p:grpSpPr>
          <a:xfrm>
            <a:off x="1266150" y="5209652"/>
            <a:ext cx="8653587" cy="1219199"/>
            <a:chOff x="0" y="0"/>
            <a:chExt cx="11538116" cy="1625598"/>
          </a:xfrm>
        </p:grpSpPr>
        <p:sp>
          <p:nvSpPr>
            <p:cNvPr id="12" name="TextBox 12"/>
            <p:cNvSpPr txBox="1"/>
            <p:nvPr/>
          </p:nvSpPr>
          <p:spPr>
            <a:xfrm>
              <a:off x="0" y="-104775"/>
              <a:ext cx="4252439" cy="1413722"/>
            </a:xfrm>
            <a:prstGeom prst="rect">
              <a:avLst/>
            </a:prstGeom>
          </p:spPr>
          <p:txBody>
            <a:bodyPr lIns="0" tIns="0" rIns="0" bIns="0" rtlCol="0" anchor="t">
              <a:spAutoFit/>
            </a:bodyPr>
            <a:lstStyle/>
            <a:p>
              <a:pPr>
                <a:lnSpc>
                  <a:spcPts val="4479"/>
                </a:lnSpc>
              </a:pPr>
              <a:r>
                <a:rPr lang="en-US" sz="2799">
                  <a:solidFill>
                    <a:srgbClr val="804F3B"/>
                  </a:solidFill>
                  <a:latin typeface="Radley Bold"/>
                </a:rPr>
                <a:t>Phase 3</a:t>
              </a:r>
            </a:p>
            <a:p>
              <a:pPr>
                <a:lnSpc>
                  <a:spcPts val="4479"/>
                </a:lnSpc>
              </a:pPr>
              <a:r>
                <a:rPr lang="en-US" sz="2799">
                  <a:solidFill>
                    <a:srgbClr val="804F3B"/>
                  </a:solidFill>
                  <a:latin typeface="Radley Bold"/>
                </a:rPr>
                <a:t>Proposed Model</a:t>
              </a:r>
            </a:p>
          </p:txBody>
        </p:sp>
        <p:sp>
          <p:nvSpPr>
            <p:cNvPr id="13" name="TextBox 13"/>
            <p:cNvSpPr txBox="1"/>
            <p:nvPr/>
          </p:nvSpPr>
          <p:spPr>
            <a:xfrm>
              <a:off x="4850521" y="-123825"/>
              <a:ext cx="6687595" cy="1749423"/>
            </a:xfrm>
            <a:prstGeom prst="rect">
              <a:avLst/>
            </a:prstGeom>
          </p:spPr>
          <p:txBody>
            <a:bodyPr lIns="0" tIns="0" rIns="0" bIns="0" rtlCol="0" anchor="t">
              <a:spAutoFit/>
            </a:bodyPr>
            <a:lstStyle/>
            <a:p>
              <a:pPr algn="just">
                <a:lnSpc>
                  <a:spcPts val="3600"/>
                </a:lnSpc>
              </a:pPr>
              <a:r>
                <a:rPr lang="en-US" sz="2000">
                  <a:solidFill>
                    <a:srgbClr val="804F3B"/>
                  </a:solidFill>
                  <a:latin typeface="Open Sans Bold"/>
                </a:rPr>
                <a:t>The deep convolution neural network using hidden Layer &amp; 5M trainable parameter Used.</a:t>
              </a:r>
            </a:p>
          </p:txBody>
        </p:sp>
      </p:grpSp>
      <p:grpSp>
        <p:nvGrpSpPr>
          <p:cNvPr id="14" name="Group 14"/>
          <p:cNvGrpSpPr/>
          <p:nvPr/>
        </p:nvGrpSpPr>
        <p:grpSpPr>
          <a:xfrm>
            <a:off x="1195050" y="6931725"/>
            <a:ext cx="8653587" cy="1676399"/>
            <a:chOff x="0" y="0"/>
            <a:chExt cx="11538116" cy="2235198"/>
          </a:xfrm>
        </p:grpSpPr>
        <p:sp>
          <p:nvSpPr>
            <p:cNvPr id="15" name="TextBox 15"/>
            <p:cNvSpPr txBox="1"/>
            <p:nvPr/>
          </p:nvSpPr>
          <p:spPr>
            <a:xfrm>
              <a:off x="0" y="-104775"/>
              <a:ext cx="4252439" cy="1413722"/>
            </a:xfrm>
            <a:prstGeom prst="rect">
              <a:avLst/>
            </a:prstGeom>
          </p:spPr>
          <p:txBody>
            <a:bodyPr lIns="0" tIns="0" rIns="0" bIns="0" rtlCol="0" anchor="t">
              <a:spAutoFit/>
            </a:bodyPr>
            <a:lstStyle/>
            <a:p>
              <a:pPr>
                <a:lnSpc>
                  <a:spcPts val="4479"/>
                </a:lnSpc>
              </a:pPr>
              <a:r>
                <a:rPr lang="en-US" sz="2799">
                  <a:solidFill>
                    <a:srgbClr val="804F3B"/>
                  </a:solidFill>
                  <a:latin typeface="Radley Bold"/>
                </a:rPr>
                <a:t>Phase 4</a:t>
              </a:r>
            </a:p>
            <a:p>
              <a:pPr>
                <a:lnSpc>
                  <a:spcPts val="4479"/>
                </a:lnSpc>
              </a:pPr>
              <a:r>
                <a:rPr lang="en-US" sz="2799">
                  <a:solidFill>
                    <a:srgbClr val="804F3B"/>
                  </a:solidFill>
                  <a:latin typeface="Radley Bold"/>
                </a:rPr>
                <a:t>Model Parameter</a:t>
              </a:r>
            </a:p>
          </p:txBody>
        </p:sp>
        <p:sp>
          <p:nvSpPr>
            <p:cNvPr id="16" name="TextBox 16"/>
            <p:cNvSpPr txBox="1"/>
            <p:nvPr/>
          </p:nvSpPr>
          <p:spPr>
            <a:xfrm>
              <a:off x="4850521" y="-123825"/>
              <a:ext cx="6687595" cy="2359023"/>
            </a:xfrm>
            <a:prstGeom prst="rect">
              <a:avLst/>
            </a:prstGeom>
          </p:spPr>
          <p:txBody>
            <a:bodyPr lIns="0" tIns="0" rIns="0" bIns="0" rtlCol="0" anchor="t">
              <a:spAutoFit/>
            </a:bodyPr>
            <a:lstStyle/>
            <a:p>
              <a:pPr>
                <a:lnSpc>
                  <a:spcPts val="3600"/>
                </a:lnSpc>
              </a:pPr>
              <a:r>
                <a:rPr lang="en-US" sz="2000">
                  <a:solidFill>
                    <a:srgbClr val="804F3B"/>
                  </a:solidFill>
                  <a:latin typeface="Open Sans Bold"/>
                </a:rPr>
                <a:t>The model is Fitted by 300 epochs and batch size is 16 &amp; input target shape is 224 x 224 x 3.</a:t>
              </a:r>
            </a:p>
            <a:p>
              <a:pPr>
                <a:lnSpc>
                  <a:spcPts val="3600"/>
                </a:lnSpc>
              </a:pPr>
              <a:endParaRPr lang="en-US" sz="2000">
                <a:solidFill>
                  <a:srgbClr val="804F3B"/>
                </a:solidFill>
                <a:latin typeface="Open Sans Bold"/>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6411542"/>
            <a:ext cx="8637391" cy="3075358"/>
          </a:xfrm>
          <a:prstGeom prst="rect">
            <a:avLst/>
          </a:prstGeom>
        </p:spPr>
      </p:pic>
      <p:grpSp>
        <p:nvGrpSpPr>
          <p:cNvPr id="3" name="Group 3"/>
          <p:cNvGrpSpPr/>
          <p:nvPr/>
        </p:nvGrpSpPr>
        <p:grpSpPr>
          <a:xfrm>
            <a:off x="1028700" y="713486"/>
            <a:ext cx="3509685" cy="302895"/>
            <a:chOff x="0" y="0"/>
            <a:chExt cx="4679580" cy="403860"/>
          </a:xfrm>
        </p:grpSpPr>
        <p:sp>
          <p:nvSpPr>
            <p:cNvPr id="4" name="TextBox 4"/>
            <p:cNvSpPr txBox="1"/>
            <p:nvPr/>
          </p:nvSpPr>
          <p:spPr>
            <a:xfrm>
              <a:off x="0" y="-9525"/>
              <a:ext cx="443600" cy="413385"/>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X</a:t>
              </a:r>
            </a:p>
          </p:txBody>
        </p:sp>
        <p:sp>
          <p:nvSpPr>
            <p:cNvPr id="5" name="TextBox 5"/>
            <p:cNvSpPr txBox="1"/>
            <p:nvPr/>
          </p:nvSpPr>
          <p:spPr>
            <a:xfrm>
              <a:off x="710300" y="-9525"/>
              <a:ext cx="3969281" cy="413385"/>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DATASET COLLECTION</a:t>
              </a:r>
            </a:p>
          </p:txBody>
        </p:sp>
      </p:grpSp>
      <p:sp>
        <p:nvSpPr>
          <p:cNvPr id="6" name="TextBox 6"/>
          <p:cNvSpPr txBox="1"/>
          <p:nvPr/>
        </p:nvSpPr>
        <p:spPr>
          <a:xfrm>
            <a:off x="1028700" y="1353951"/>
            <a:ext cx="5366747" cy="374649"/>
          </a:xfrm>
          <a:prstGeom prst="rect">
            <a:avLst/>
          </a:prstGeom>
        </p:spPr>
        <p:txBody>
          <a:bodyPr lIns="0" tIns="0" rIns="0" bIns="0" rtlCol="0" anchor="t">
            <a:spAutoFit/>
          </a:bodyPr>
          <a:lstStyle/>
          <a:p>
            <a:pPr>
              <a:lnSpc>
                <a:spcPts val="3200"/>
              </a:lnSpc>
            </a:pPr>
            <a:r>
              <a:rPr lang="en-US" sz="2000">
                <a:solidFill>
                  <a:srgbClr val="804F3B"/>
                </a:solidFill>
                <a:latin typeface="Radley Bold"/>
              </a:rPr>
              <a:t>COVID CXR Image Dataset (Research)</a:t>
            </a:r>
          </a:p>
        </p:txBody>
      </p:sp>
      <p:sp>
        <p:nvSpPr>
          <p:cNvPr id="7" name="TextBox 7"/>
          <p:cNvSpPr txBox="1"/>
          <p:nvPr/>
        </p:nvSpPr>
        <p:spPr>
          <a:xfrm>
            <a:off x="1028700" y="1821181"/>
            <a:ext cx="15474370" cy="4693919"/>
          </a:xfrm>
          <a:prstGeom prst="rect">
            <a:avLst/>
          </a:prstGeom>
        </p:spPr>
        <p:txBody>
          <a:bodyPr lIns="0" tIns="0" rIns="0" bIns="0" rtlCol="0" anchor="t">
            <a:spAutoFit/>
          </a:bodyPr>
          <a:lstStyle/>
          <a:p>
            <a:pPr algn="just">
              <a:lnSpc>
                <a:spcPts val="3600"/>
              </a:lnSpc>
            </a:pPr>
            <a:r>
              <a:rPr lang="en-US" sz="2000">
                <a:solidFill>
                  <a:srgbClr val="212121"/>
                </a:solidFill>
                <a:latin typeface="Open Sans Bold"/>
              </a:rPr>
              <a:t>About Dataset</a:t>
            </a:r>
          </a:p>
          <a:p>
            <a:pPr algn="just">
              <a:lnSpc>
                <a:spcPts val="3600"/>
              </a:lnSpc>
            </a:pPr>
            <a:r>
              <a:rPr lang="en-US" sz="2000">
                <a:solidFill>
                  <a:srgbClr val="212121"/>
                </a:solidFill>
                <a:latin typeface="Open Sans"/>
              </a:rPr>
              <a:t>The whole world is suffering from COVID-19 disease and its proper and timely diagnosis is the need of the hour. So for building an efficient AI-based diagnostic system we have collected Chest ray images from different sources so that we can train our CNN model for automating the whole diagnosis method. Therefore we have collected Chest ray images from different sources and research papers and combined them to create one comprehensive dataset that can be used by research community.</a:t>
            </a:r>
          </a:p>
          <a:p>
            <a:pPr algn="just">
              <a:lnSpc>
                <a:spcPts val="3600"/>
              </a:lnSpc>
            </a:pPr>
            <a:endParaRPr lang="en-US" sz="2000">
              <a:solidFill>
                <a:srgbClr val="212121"/>
              </a:solidFill>
              <a:latin typeface="Open Sans"/>
            </a:endParaRPr>
          </a:p>
          <a:p>
            <a:pPr algn="just">
              <a:lnSpc>
                <a:spcPts val="3600"/>
              </a:lnSpc>
            </a:pPr>
            <a:r>
              <a:rPr lang="en-US" sz="2000">
                <a:solidFill>
                  <a:srgbClr val="212121"/>
                </a:solidFill>
                <a:latin typeface="Open Sans Bold"/>
              </a:rPr>
              <a:t>Content</a:t>
            </a:r>
          </a:p>
          <a:p>
            <a:pPr algn="just">
              <a:lnSpc>
                <a:spcPts val="3600"/>
              </a:lnSpc>
            </a:pPr>
            <a:r>
              <a:rPr lang="en-US" sz="2000">
                <a:solidFill>
                  <a:srgbClr val="212121"/>
                </a:solidFill>
                <a:latin typeface="Open Sans"/>
              </a:rPr>
              <a:t>This dataset consists of a posteroanterior (PA) view of chest X-ray images comprising Normal, Viral, and CVOID-19 affected patients. There are total 1823 CXR images.</a:t>
            </a:r>
          </a:p>
          <a:p>
            <a:pPr>
              <a:lnSpc>
                <a:spcPts val="5039"/>
              </a:lnSpc>
            </a:pPr>
            <a:endParaRPr lang="en-US" sz="2000">
              <a:solidFill>
                <a:srgbClr val="212121"/>
              </a:solidFill>
              <a:latin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503119" y="1817182"/>
            <a:ext cx="6115872" cy="2771138"/>
          </a:xfrm>
          <a:prstGeom prst="rect">
            <a:avLst/>
          </a:prstGeom>
        </p:spPr>
      </p:pic>
      <p:sp>
        <p:nvSpPr>
          <p:cNvPr id="3" name="TextBox 3"/>
          <p:cNvSpPr txBox="1"/>
          <p:nvPr/>
        </p:nvSpPr>
        <p:spPr>
          <a:xfrm>
            <a:off x="10836081" y="4926966"/>
            <a:ext cx="5782910" cy="309244"/>
          </a:xfrm>
          <a:prstGeom prst="rect">
            <a:avLst/>
          </a:prstGeom>
        </p:spPr>
        <p:txBody>
          <a:bodyPr lIns="0" tIns="0" rIns="0" bIns="0" rtlCol="0" anchor="t">
            <a:spAutoFit/>
          </a:bodyPr>
          <a:lstStyle/>
          <a:p>
            <a:pPr>
              <a:lnSpc>
                <a:spcPts val="2560"/>
              </a:lnSpc>
            </a:pPr>
            <a:r>
              <a:rPr lang="en-US" sz="1600">
                <a:solidFill>
                  <a:srgbClr val="804F3B"/>
                </a:solidFill>
                <a:latin typeface="Radley"/>
              </a:rPr>
              <a:t>Figure: (a) without image processing (b) with image processing</a:t>
            </a:r>
          </a:p>
        </p:txBody>
      </p:sp>
      <p:sp>
        <p:nvSpPr>
          <p:cNvPr id="4" name="TextBox 4"/>
          <p:cNvSpPr txBox="1"/>
          <p:nvPr/>
        </p:nvSpPr>
        <p:spPr>
          <a:xfrm>
            <a:off x="11980859" y="4523186"/>
            <a:ext cx="258960" cy="309244"/>
          </a:xfrm>
          <a:prstGeom prst="rect">
            <a:avLst/>
          </a:prstGeom>
        </p:spPr>
        <p:txBody>
          <a:bodyPr lIns="0" tIns="0" rIns="0" bIns="0" rtlCol="0" anchor="t">
            <a:spAutoFit/>
          </a:bodyPr>
          <a:lstStyle/>
          <a:p>
            <a:pPr>
              <a:lnSpc>
                <a:spcPts val="2560"/>
              </a:lnSpc>
            </a:pPr>
            <a:r>
              <a:rPr lang="en-US" sz="1600">
                <a:solidFill>
                  <a:srgbClr val="804F3B"/>
                </a:solidFill>
                <a:latin typeface="Radley"/>
              </a:rPr>
              <a:t>(a)</a:t>
            </a:r>
          </a:p>
        </p:txBody>
      </p:sp>
      <p:sp>
        <p:nvSpPr>
          <p:cNvPr id="5" name="TextBox 5"/>
          <p:cNvSpPr txBox="1"/>
          <p:nvPr/>
        </p:nvSpPr>
        <p:spPr>
          <a:xfrm>
            <a:off x="15259185" y="4644470"/>
            <a:ext cx="258960" cy="309244"/>
          </a:xfrm>
          <a:prstGeom prst="rect">
            <a:avLst/>
          </a:prstGeom>
        </p:spPr>
        <p:txBody>
          <a:bodyPr lIns="0" tIns="0" rIns="0" bIns="0" rtlCol="0" anchor="t">
            <a:spAutoFit/>
          </a:bodyPr>
          <a:lstStyle/>
          <a:p>
            <a:pPr>
              <a:lnSpc>
                <a:spcPts val="2560"/>
              </a:lnSpc>
            </a:pPr>
            <a:r>
              <a:rPr lang="en-US" sz="1600">
                <a:solidFill>
                  <a:srgbClr val="804F3B"/>
                </a:solidFill>
                <a:latin typeface="Radley"/>
              </a:rPr>
              <a:t>(b)</a:t>
            </a:r>
          </a:p>
        </p:txBody>
      </p:sp>
      <p:grpSp>
        <p:nvGrpSpPr>
          <p:cNvPr id="6" name="Group 6"/>
          <p:cNvGrpSpPr/>
          <p:nvPr/>
        </p:nvGrpSpPr>
        <p:grpSpPr>
          <a:xfrm>
            <a:off x="1028700" y="1523812"/>
            <a:ext cx="7948950" cy="4005767"/>
            <a:chOff x="0" y="0"/>
            <a:chExt cx="10598600" cy="5341023"/>
          </a:xfrm>
        </p:grpSpPr>
        <p:sp>
          <p:nvSpPr>
            <p:cNvPr id="7" name="TextBox 7"/>
            <p:cNvSpPr txBox="1"/>
            <p:nvPr/>
          </p:nvSpPr>
          <p:spPr>
            <a:xfrm>
              <a:off x="0" y="-76200"/>
              <a:ext cx="5299801" cy="474132"/>
            </a:xfrm>
            <a:prstGeom prst="rect">
              <a:avLst/>
            </a:prstGeom>
          </p:spPr>
          <p:txBody>
            <a:bodyPr lIns="0" tIns="0" rIns="0" bIns="0" rtlCol="0" anchor="t">
              <a:spAutoFit/>
            </a:bodyPr>
            <a:lstStyle/>
            <a:p>
              <a:pPr>
                <a:lnSpc>
                  <a:spcPts val="3200"/>
                </a:lnSpc>
              </a:pPr>
              <a:r>
                <a:rPr lang="en-US" sz="2000">
                  <a:solidFill>
                    <a:srgbClr val="804F3B"/>
                  </a:solidFill>
                  <a:latin typeface="Radley Bold"/>
                </a:rPr>
                <a:t>Step 1. Image Processing</a:t>
              </a:r>
            </a:p>
          </p:txBody>
        </p:sp>
        <p:sp>
          <p:nvSpPr>
            <p:cNvPr id="8" name="TextBox 8"/>
            <p:cNvSpPr txBox="1"/>
            <p:nvPr/>
          </p:nvSpPr>
          <p:spPr>
            <a:xfrm>
              <a:off x="0" y="534074"/>
              <a:ext cx="10598600" cy="4806948"/>
            </a:xfrm>
            <a:prstGeom prst="rect">
              <a:avLst/>
            </a:prstGeom>
          </p:spPr>
          <p:txBody>
            <a:bodyPr lIns="0" tIns="0" rIns="0" bIns="0" rtlCol="0" anchor="t">
              <a:spAutoFit/>
            </a:bodyPr>
            <a:lstStyle/>
            <a:p>
              <a:pPr marL="431804" lvl="1" indent="-215902" algn="just">
                <a:lnSpc>
                  <a:spcPts val="3600"/>
                </a:lnSpc>
                <a:buFont typeface="Arial"/>
                <a:buChar char="•"/>
              </a:pPr>
              <a:r>
                <a:rPr lang="en-US" sz="2000" dirty="0">
                  <a:solidFill>
                    <a:srgbClr val="804F3B"/>
                  </a:solidFill>
                  <a:latin typeface="Raleway Bold"/>
                </a:rPr>
                <a:t>White Balance: </a:t>
              </a:r>
              <a:r>
                <a:rPr lang="en-US" sz="2000" dirty="0">
                  <a:solidFill>
                    <a:srgbClr val="804F3B"/>
                  </a:solidFill>
                  <a:latin typeface="Raleway"/>
                </a:rPr>
                <a:t>Try to correct for the ambient light with minimum input from the user, so that the resulting image looks like what our eyes would see.</a:t>
              </a:r>
            </a:p>
            <a:p>
              <a:pPr marL="431804" lvl="1" indent="-215902" algn="just">
                <a:lnSpc>
                  <a:spcPts val="3600"/>
                </a:lnSpc>
                <a:buFont typeface="Arial"/>
                <a:buChar char="•"/>
              </a:pPr>
              <a:r>
                <a:rPr lang="en-US" sz="2000" dirty="0">
                  <a:solidFill>
                    <a:srgbClr val="804F3B"/>
                  </a:solidFill>
                  <a:latin typeface="Raleway Bold"/>
                </a:rPr>
                <a:t>Contrast Limited AHE (CLAHE): </a:t>
              </a:r>
              <a:r>
                <a:rPr lang="en-US" sz="2000" dirty="0">
                  <a:solidFill>
                    <a:srgbClr val="804F3B"/>
                  </a:solidFill>
                  <a:latin typeface="Raleway"/>
                </a:rPr>
                <a:t>CLAHE is a variant of adaptive histogram equalization in which the contrast amplification is limited, so as to reduce this problem of noise amplification.</a:t>
              </a:r>
            </a:p>
            <a:p>
              <a:pPr marL="431804" lvl="1" indent="-215902" algn="just">
                <a:lnSpc>
                  <a:spcPts val="3600"/>
                </a:lnSpc>
                <a:buFont typeface="Arial"/>
                <a:buChar char="•"/>
              </a:pPr>
              <a:r>
                <a:rPr lang="en-US" sz="2000" dirty="0">
                  <a:solidFill>
                    <a:srgbClr val="804F3B"/>
                  </a:solidFill>
                  <a:latin typeface="Raleway Bold"/>
                </a:rPr>
                <a:t>Scaling: </a:t>
              </a:r>
              <a:r>
                <a:rPr lang="en-US" sz="2000" dirty="0">
                  <a:solidFill>
                    <a:srgbClr val="804F3B"/>
                  </a:solidFill>
                  <a:latin typeface="Raleway"/>
                </a:rPr>
                <a:t>Scaled the images into 224 x 224 pixels.  </a:t>
              </a:r>
            </a:p>
            <a:p>
              <a:pPr>
                <a:lnSpc>
                  <a:spcPts val="3600"/>
                </a:lnSpc>
              </a:pPr>
              <a:endParaRPr lang="en-US" sz="2000" dirty="0">
                <a:solidFill>
                  <a:srgbClr val="804F3B"/>
                </a:solidFill>
                <a:latin typeface="Raleway"/>
              </a:endParaRPr>
            </a:p>
          </p:txBody>
        </p:sp>
      </p:grpSp>
      <p:sp>
        <p:nvSpPr>
          <p:cNvPr id="9" name="TextBox 9"/>
          <p:cNvSpPr txBox="1"/>
          <p:nvPr/>
        </p:nvSpPr>
        <p:spPr>
          <a:xfrm>
            <a:off x="1028700" y="703961"/>
            <a:ext cx="392564"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XI</a:t>
            </a:r>
          </a:p>
        </p:txBody>
      </p:sp>
      <p:sp>
        <p:nvSpPr>
          <p:cNvPr id="10" name="TextBox 10"/>
          <p:cNvSpPr txBox="1"/>
          <p:nvPr/>
        </p:nvSpPr>
        <p:spPr>
          <a:xfrm>
            <a:off x="1657281" y="703961"/>
            <a:ext cx="3512620" cy="312420"/>
          </a:xfrm>
          <a:prstGeom prst="rect">
            <a:avLst/>
          </a:prstGeom>
        </p:spPr>
        <p:txBody>
          <a:bodyPr lIns="0" tIns="0" rIns="0" bIns="0" rtlCol="0" anchor="t">
            <a:spAutoFit/>
          </a:bodyPr>
          <a:lstStyle/>
          <a:p>
            <a:pPr algn="just">
              <a:lnSpc>
                <a:spcPts val="2339"/>
              </a:lnSpc>
            </a:pPr>
            <a:r>
              <a:rPr lang="en-US" sz="1999" dirty="0">
                <a:solidFill>
                  <a:srgbClr val="804F3B"/>
                </a:solidFill>
                <a:latin typeface="Raleway Bold"/>
              </a:rPr>
              <a:t>DATASET PRE-PROCESSING</a:t>
            </a:r>
          </a:p>
        </p:txBody>
      </p:sp>
      <p:grpSp>
        <p:nvGrpSpPr>
          <p:cNvPr id="11" name="Group 11"/>
          <p:cNvGrpSpPr/>
          <p:nvPr/>
        </p:nvGrpSpPr>
        <p:grpSpPr>
          <a:xfrm>
            <a:off x="1028324" y="6097240"/>
            <a:ext cx="7949326" cy="3091367"/>
            <a:chOff x="0" y="0"/>
            <a:chExt cx="10599101" cy="4121823"/>
          </a:xfrm>
        </p:grpSpPr>
        <p:sp>
          <p:nvSpPr>
            <p:cNvPr id="12" name="TextBox 12"/>
            <p:cNvSpPr txBox="1"/>
            <p:nvPr/>
          </p:nvSpPr>
          <p:spPr>
            <a:xfrm>
              <a:off x="0" y="-76200"/>
              <a:ext cx="5299801" cy="474132"/>
            </a:xfrm>
            <a:prstGeom prst="rect">
              <a:avLst/>
            </a:prstGeom>
          </p:spPr>
          <p:txBody>
            <a:bodyPr lIns="0" tIns="0" rIns="0" bIns="0" rtlCol="0" anchor="t">
              <a:spAutoFit/>
            </a:bodyPr>
            <a:lstStyle/>
            <a:p>
              <a:pPr>
                <a:lnSpc>
                  <a:spcPts val="3200"/>
                </a:lnSpc>
              </a:pPr>
              <a:r>
                <a:rPr lang="en-US" sz="2000">
                  <a:solidFill>
                    <a:srgbClr val="804F3B"/>
                  </a:solidFill>
                  <a:latin typeface="Radley Bold"/>
                </a:rPr>
                <a:t>Step 2. Image Split &amp; Augmentation</a:t>
              </a:r>
            </a:p>
          </p:txBody>
        </p:sp>
        <p:sp>
          <p:nvSpPr>
            <p:cNvPr id="13" name="TextBox 13"/>
            <p:cNvSpPr txBox="1"/>
            <p:nvPr/>
          </p:nvSpPr>
          <p:spPr>
            <a:xfrm>
              <a:off x="501" y="534074"/>
              <a:ext cx="10598600" cy="3587748"/>
            </a:xfrm>
            <a:prstGeom prst="rect">
              <a:avLst/>
            </a:prstGeom>
          </p:spPr>
          <p:txBody>
            <a:bodyPr lIns="0" tIns="0" rIns="0" bIns="0" rtlCol="0" anchor="t">
              <a:spAutoFit/>
            </a:bodyPr>
            <a:lstStyle/>
            <a:p>
              <a:pPr marL="431804" lvl="1" indent="-215902" algn="just">
                <a:lnSpc>
                  <a:spcPts val="3600"/>
                </a:lnSpc>
                <a:buFont typeface="Arial"/>
                <a:buChar char="•"/>
              </a:pPr>
              <a:r>
                <a:rPr lang="en-US" sz="2000">
                  <a:solidFill>
                    <a:srgbClr val="804F3B"/>
                  </a:solidFill>
                  <a:latin typeface="Raleway Bold"/>
                </a:rPr>
                <a:t>Split: </a:t>
              </a:r>
              <a:r>
                <a:rPr lang="en-US" sz="2000">
                  <a:solidFill>
                    <a:srgbClr val="804F3B"/>
                  </a:solidFill>
                  <a:latin typeface="Raleway"/>
                </a:rPr>
                <a:t>The Datasets are divided into 3 categories, </a:t>
              </a:r>
              <a:r>
                <a:rPr lang="en-US" sz="2000">
                  <a:solidFill>
                    <a:srgbClr val="804F3B"/>
                  </a:solidFill>
                  <a:latin typeface="Raleway Bold"/>
                </a:rPr>
                <a:t>train, test, and validation.</a:t>
              </a:r>
            </a:p>
            <a:p>
              <a:pPr marL="431804" lvl="1" indent="-215902" algn="just">
                <a:lnSpc>
                  <a:spcPts val="3600"/>
                </a:lnSpc>
                <a:buFont typeface="Arial"/>
                <a:buChar char="•"/>
              </a:pPr>
              <a:r>
                <a:rPr lang="en-US" sz="2000">
                  <a:solidFill>
                    <a:srgbClr val="804F3B"/>
                  </a:solidFill>
                  <a:latin typeface="Raleway Bold"/>
                </a:rPr>
                <a:t>Image Augmentation: </a:t>
              </a:r>
              <a:r>
                <a:rPr lang="en-US" sz="2000">
                  <a:solidFill>
                    <a:srgbClr val="804F3B"/>
                  </a:solidFill>
                  <a:latin typeface="Raleway"/>
                </a:rPr>
                <a:t>A technique of altering the existing data to create some more data for the model training process by rotating images at 45 degrees, shearing, zooming, etc.</a:t>
              </a:r>
            </a:p>
            <a:p>
              <a:pPr>
                <a:lnSpc>
                  <a:spcPts val="3600"/>
                </a:lnSpc>
              </a:pPr>
              <a:endParaRPr lang="en-US" sz="2000">
                <a:solidFill>
                  <a:srgbClr val="804F3B"/>
                </a:solidFill>
                <a:latin typeface="Raleway"/>
              </a:endParaRPr>
            </a:p>
          </p:txBody>
        </p:sp>
      </p:grpSp>
      <p:grpSp>
        <p:nvGrpSpPr>
          <p:cNvPr id="14" name="Group 14"/>
          <p:cNvGrpSpPr/>
          <p:nvPr/>
        </p:nvGrpSpPr>
        <p:grpSpPr>
          <a:xfrm>
            <a:off x="10302272" y="6097240"/>
            <a:ext cx="6316719" cy="2583928"/>
            <a:chOff x="0" y="0"/>
            <a:chExt cx="8422292" cy="3445237"/>
          </a:xfrm>
        </p:grpSpPr>
        <p:grpSp>
          <p:nvGrpSpPr>
            <p:cNvPr id="15" name="Group 15"/>
            <p:cNvGrpSpPr/>
            <p:nvPr/>
          </p:nvGrpSpPr>
          <p:grpSpPr>
            <a:xfrm>
              <a:off x="4330599" y="871043"/>
              <a:ext cx="462321" cy="462321"/>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804F3B"/>
              </a:solidFill>
            </p:spPr>
          </p:sp>
        </p:grpSp>
        <p:sp>
          <p:nvSpPr>
            <p:cNvPr id="17" name="TextBox 17"/>
            <p:cNvSpPr txBox="1"/>
            <p:nvPr/>
          </p:nvSpPr>
          <p:spPr>
            <a:xfrm>
              <a:off x="5179411" y="728168"/>
              <a:ext cx="3242881" cy="1846027"/>
            </a:xfrm>
            <a:prstGeom prst="rect">
              <a:avLst/>
            </a:prstGeom>
          </p:spPr>
          <p:txBody>
            <a:bodyPr lIns="0" tIns="0" rIns="0" bIns="0" rtlCol="0" anchor="t">
              <a:spAutoFit/>
            </a:bodyPr>
            <a:lstStyle/>
            <a:p>
              <a:pPr algn="just">
                <a:lnSpc>
                  <a:spcPts val="3816"/>
                </a:lnSpc>
              </a:pPr>
              <a:r>
                <a:rPr lang="en-US" sz="2120">
                  <a:solidFill>
                    <a:srgbClr val="804F3B"/>
                  </a:solidFill>
                  <a:latin typeface="Raleway Bold"/>
                </a:rPr>
                <a:t>Train Dataset</a:t>
              </a:r>
            </a:p>
            <a:p>
              <a:pPr algn="just">
                <a:lnSpc>
                  <a:spcPts val="3816"/>
                </a:lnSpc>
              </a:pPr>
              <a:r>
                <a:rPr lang="en-US" sz="2120">
                  <a:solidFill>
                    <a:srgbClr val="804F3B"/>
                  </a:solidFill>
                  <a:latin typeface="Raleway Bold"/>
                </a:rPr>
                <a:t>Test Dataset</a:t>
              </a:r>
            </a:p>
            <a:p>
              <a:pPr algn="just">
                <a:lnSpc>
                  <a:spcPts val="3816"/>
                </a:lnSpc>
              </a:pPr>
              <a:r>
                <a:rPr lang="en-US" sz="2120">
                  <a:solidFill>
                    <a:srgbClr val="804F3B"/>
                  </a:solidFill>
                  <a:latin typeface="Raleway Bold"/>
                </a:rPr>
                <a:t>Validation Dataset</a:t>
              </a:r>
            </a:p>
          </p:txBody>
        </p:sp>
        <p:grpSp>
          <p:nvGrpSpPr>
            <p:cNvPr id="18" name="Group 18"/>
            <p:cNvGrpSpPr/>
            <p:nvPr/>
          </p:nvGrpSpPr>
          <p:grpSpPr>
            <a:xfrm>
              <a:off x="4330599" y="1491458"/>
              <a:ext cx="462321" cy="462321"/>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grpSp>
          <p:nvGrpSpPr>
            <p:cNvPr id="20" name="Group 20"/>
            <p:cNvGrpSpPr/>
            <p:nvPr/>
          </p:nvGrpSpPr>
          <p:grpSpPr>
            <a:xfrm>
              <a:off x="4330599" y="2111874"/>
              <a:ext cx="462321" cy="462321"/>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E6CCB2"/>
              </a:solidFill>
            </p:spPr>
          </p:sp>
        </p:grpSp>
        <p:pic>
          <p:nvPicPr>
            <p:cNvPr id="22" name="Picture 2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476845" cy="3445237"/>
            </a:xfrm>
            <a:prstGeom prst="rect">
              <a:avLst/>
            </a:prstGeom>
          </p:spPr>
        </p:pic>
        <p:sp>
          <p:nvSpPr>
            <p:cNvPr id="23" name="TextBox 23"/>
            <p:cNvSpPr txBox="1"/>
            <p:nvPr/>
          </p:nvSpPr>
          <p:spPr>
            <a:xfrm>
              <a:off x="967889" y="2073774"/>
              <a:ext cx="550117" cy="354496"/>
            </a:xfrm>
            <a:prstGeom prst="rect">
              <a:avLst/>
            </a:prstGeom>
          </p:spPr>
          <p:txBody>
            <a:bodyPr lIns="0" tIns="0" rIns="0" bIns="0" rtlCol="0" anchor="t">
              <a:spAutoFit/>
            </a:bodyPr>
            <a:lstStyle/>
            <a:p>
              <a:pPr algn="ctr">
                <a:lnSpc>
                  <a:spcPts val="2226"/>
                </a:lnSpc>
              </a:pPr>
              <a:r>
                <a:rPr lang="en-US" sz="1590">
                  <a:solidFill>
                    <a:srgbClr val="FDFDFD"/>
                  </a:solidFill>
                  <a:latin typeface="Open Sans Bold"/>
                </a:rPr>
                <a:t>60%</a:t>
              </a:r>
            </a:p>
          </p:txBody>
        </p:sp>
        <p:sp>
          <p:nvSpPr>
            <p:cNvPr id="24" name="TextBox 24"/>
            <p:cNvSpPr txBox="1"/>
            <p:nvPr/>
          </p:nvSpPr>
          <p:spPr>
            <a:xfrm>
              <a:off x="1916131" y="394191"/>
              <a:ext cx="550117" cy="354496"/>
            </a:xfrm>
            <a:prstGeom prst="rect">
              <a:avLst/>
            </a:prstGeom>
          </p:spPr>
          <p:txBody>
            <a:bodyPr lIns="0" tIns="0" rIns="0" bIns="0" rtlCol="0" anchor="t">
              <a:spAutoFit/>
            </a:bodyPr>
            <a:lstStyle/>
            <a:p>
              <a:pPr algn="ctr">
                <a:lnSpc>
                  <a:spcPts val="2226"/>
                </a:lnSpc>
              </a:pPr>
              <a:r>
                <a:rPr lang="en-US" sz="1590">
                  <a:solidFill>
                    <a:srgbClr val="FDFDFD"/>
                  </a:solidFill>
                  <a:latin typeface="Open Sans Bold"/>
                </a:rPr>
                <a:t>20%</a:t>
              </a:r>
            </a:p>
          </p:txBody>
        </p:sp>
        <p:sp>
          <p:nvSpPr>
            <p:cNvPr id="25" name="TextBox 25"/>
            <p:cNvSpPr txBox="1"/>
            <p:nvPr/>
          </p:nvSpPr>
          <p:spPr>
            <a:xfrm>
              <a:off x="2561921" y="1137066"/>
              <a:ext cx="550117" cy="354496"/>
            </a:xfrm>
            <a:prstGeom prst="rect">
              <a:avLst/>
            </a:prstGeom>
          </p:spPr>
          <p:txBody>
            <a:bodyPr lIns="0" tIns="0" rIns="0" bIns="0" rtlCol="0" anchor="t">
              <a:spAutoFit/>
            </a:bodyPr>
            <a:lstStyle/>
            <a:p>
              <a:pPr algn="ctr">
                <a:lnSpc>
                  <a:spcPts val="2226"/>
                </a:lnSpc>
              </a:pPr>
              <a:r>
                <a:rPr lang="en-US" sz="1590">
                  <a:solidFill>
                    <a:srgbClr val="FDFDFD"/>
                  </a:solidFill>
                  <a:latin typeface="Open Sans Bold"/>
                </a:rPr>
                <a:t>20%</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1349769"/>
            <a:ext cx="5045107" cy="374649"/>
          </a:xfrm>
          <a:prstGeom prst="rect">
            <a:avLst/>
          </a:prstGeom>
        </p:spPr>
        <p:txBody>
          <a:bodyPr lIns="0" tIns="0" rIns="0" bIns="0" rtlCol="0" anchor="t">
            <a:spAutoFit/>
          </a:bodyPr>
          <a:lstStyle/>
          <a:p>
            <a:pPr>
              <a:lnSpc>
                <a:spcPts val="3200"/>
              </a:lnSpc>
            </a:pPr>
            <a:r>
              <a:rPr lang="en-US" sz="2000">
                <a:solidFill>
                  <a:srgbClr val="804F3B"/>
                </a:solidFill>
                <a:latin typeface="Radley Bold"/>
              </a:rPr>
              <a:t>Convolutional Neural Network (CNN</a:t>
            </a:r>
            <a:r>
              <a:rPr lang="en-US" sz="2000">
                <a:solidFill>
                  <a:srgbClr val="804F3B"/>
                </a:solidFill>
                <a:latin typeface="Radley"/>
              </a:rPr>
              <a:t>)</a:t>
            </a:r>
          </a:p>
        </p:txBody>
      </p:sp>
      <p:sp>
        <p:nvSpPr>
          <p:cNvPr id="3" name="TextBox 3"/>
          <p:cNvSpPr txBox="1"/>
          <p:nvPr/>
        </p:nvSpPr>
        <p:spPr>
          <a:xfrm>
            <a:off x="1029076" y="1798183"/>
            <a:ext cx="6103681" cy="2266949"/>
          </a:xfrm>
          <a:prstGeom prst="rect">
            <a:avLst/>
          </a:prstGeom>
        </p:spPr>
        <p:txBody>
          <a:bodyPr lIns="0" tIns="0" rIns="0" bIns="0" rtlCol="0" anchor="t">
            <a:spAutoFit/>
          </a:bodyPr>
          <a:lstStyle/>
          <a:p>
            <a:pPr marL="431804" lvl="1" indent="-215902" algn="just">
              <a:lnSpc>
                <a:spcPts val="3600"/>
              </a:lnSpc>
              <a:buFont typeface="Arial"/>
              <a:buChar char="•"/>
            </a:pPr>
            <a:r>
              <a:rPr lang="en-US" sz="2000">
                <a:solidFill>
                  <a:srgbClr val="212121"/>
                </a:solidFill>
                <a:latin typeface="Raleway"/>
              </a:rPr>
              <a:t>It is a Deep Learning algorithm </a:t>
            </a:r>
          </a:p>
          <a:p>
            <a:pPr marL="431804" lvl="1" indent="-215902" algn="just">
              <a:lnSpc>
                <a:spcPts val="3600"/>
              </a:lnSpc>
              <a:buFont typeface="Arial"/>
              <a:buChar char="•"/>
            </a:pPr>
            <a:r>
              <a:rPr lang="en-US" sz="2000">
                <a:solidFill>
                  <a:srgbClr val="212121"/>
                </a:solidFill>
                <a:latin typeface="Raleway"/>
              </a:rPr>
              <a:t>Can take in an input image, assign importance (learnable weights and biases) to various aspects/objects in the image and be able to differentiate one from the other.</a:t>
            </a:r>
          </a:p>
        </p:txBody>
      </p:sp>
      <p:sp>
        <p:nvSpPr>
          <p:cNvPr id="4" name="TextBox 4"/>
          <p:cNvSpPr txBox="1"/>
          <p:nvPr/>
        </p:nvSpPr>
        <p:spPr>
          <a:xfrm>
            <a:off x="1028700" y="703961"/>
            <a:ext cx="392564"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XII</a:t>
            </a:r>
          </a:p>
        </p:txBody>
      </p:sp>
      <p:sp>
        <p:nvSpPr>
          <p:cNvPr id="5" name="TextBox 5"/>
          <p:cNvSpPr txBox="1"/>
          <p:nvPr/>
        </p:nvSpPr>
        <p:spPr>
          <a:xfrm>
            <a:off x="1657281" y="716280"/>
            <a:ext cx="2315051"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PROPOSED MODEL</a:t>
            </a:r>
          </a:p>
        </p:txBody>
      </p:sp>
      <p:sp>
        <p:nvSpPr>
          <p:cNvPr id="6" name="TextBox 6"/>
          <p:cNvSpPr txBox="1"/>
          <p:nvPr/>
        </p:nvSpPr>
        <p:spPr>
          <a:xfrm>
            <a:off x="5981022" y="8249627"/>
            <a:ext cx="7480862" cy="309244"/>
          </a:xfrm>
          <a:prstGeom prst="rect">
            <a:avLst/>
          </a:prstGeom>
        </p:spPr>
        <p:txBody>
          <a:bodyPr lIns="0" tIns="0" rIns="0" bIns="0" rtlCol="0" anchor="t">
            <a:spAutoFit/>
          </a:bodyPr>
          <a:lstStyle/>
          <a:p>
            <a:pPr>
              <a:lnSpc>
                <a:spcPts val="2560"/>
              </a:lnSpc>
            </a:pPr>
            <a:r>
              <a:rPr lang="en-US" sz="1600">
                <a:solidFill>
                  <a:srgbClr val="804F3B"/>
                </a:solidFill>
                <a:latin typeface="Radley Bold"/>
              </a:rPr>
              <a:t>Figure: Proposed CNN Model layer</a:t>
            </a:r>
          </a:p>
        </p:txBody>
      </p:sp>
      <p:grpSp>
        <p:nvGrpSpPr>
          <p:cNvPr id="7" name="Group 7"/>
          <p:cNvGrpSpPr/>
          <p:nvPr/>
        </p:nvGrpSpPr>
        <p:grpSpPr>
          <a:xfrm>
            <a:off x="1657281" y="4814210"/>
            <a:ext cx="13531482" cy="3246697"/>
            <a:chOff x="0" y="0"/>
            <a:chExt cx="18041976" cy="4328929"/>
          </a:xfrm>
        </p:grpSpPr>
        <p:pic>
          <p:nvPicPr>
            <p:cNvPr id="8" name="Picture 8"/>
            <p:cNvPicPr>
              <a:picLocks noChangeAspect="1"/>
            </p:cNvPicPr>
            <p:nvPr/>
          </p:nvPicPr>
          <p:blipFill>
            <a:blip r:embed="rId2"/>
            <a:srcRect/>
            <a:stretch>
              <a:fillRect/>
            </a:stretch>
          </p:blipFill>
          <p:spPr>
            <a:xfrm>
              <a:off x="0" y="0"/>
              <a:ext cx="15748901" cy="4328929"/>
            </a:xfrm>
            <a:prstGeom prst="rect">
              <a:avLst/>
            </a:prstGeom>
          </p:spPr>
        </p:pic>
        <p:sp>
          <p:nvSpPr>
            <p:cNvPr id="9" name="TextBox 9"/>
            <p:cNvSpPr txBox="1"/>
            <p:nvPr/>
          </p:nvSpPr>
          <p:spPr>
            <a:xfrm>
              <a:off x="16584016" y="1114815"/>
              <a:ext cx="1056640" cy="413385"/>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COVID</a:t>
              </a:r>
            </a:p>
          </p:txBody>
        </p:sp>
        <p:sp>
          <p:nvSpPr>
            <p:cNvPr id="10" name="TextBox 10"/>
            <p:cNvSpPr txBox="1"/>
            <p:nvPr/>
          </p:nvSpPr>
          <p:spPr>
            <a:xfrm>
              <a:off x="16584016" y="2154939"/>
              <a:ext cx="1457960" cy="413385"/>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NORMAL</a:t>
              </a:r>
            </a:p>
          </p:txBody>
        </p:sp>
        <p:sp>
          <p:nvSpPr>
            <p:cNvPr id="11" name="AutoShape 11"/>
            <p:cNvSpPr/>
            <p:nvPr/>
          </p:nvSpPr>
          <p:spPr>
            <a:xfrm rot="-2179526">
              <a:off x="15700446" y="1502800"/>
              <a:ext cx="653531" cy="0"/>
            </a:xfrm>
            <a:prstGeom prst="line">
              <a:avLst/>
            </a:prstGeom>
            <a:ln w="50800" cap="flat">
              <a:solidFill>
                <a:srgbClr val="000000"/>
              </a:solidFill>
              <a:prstDash val="solid"/>
              <a:headEnd type="none" w="sm" len="sm"/>
              <a:tailEnd type="arrow" w="med" len="sm"/>
            </a:ln>
          </p:spPr>
        </p:sp>
        <p:sp>
          <p:nvSpPr>
            <p:cNvPr id="12" name="AutoShape 12"/>
            <p:cNvSpPr/>
            <p:nvPr/>
          </p:nvSpPr>
          <p:spPr>
            <a:xfrm rot="1436226">
              <a:off x="15669789" y="2139064"/>
              <a:ext cx="653531" cy="0"/>
            </a:xfrm>
            <a:prstGeom prst="line">
              <a:avLst/>
            </a:prstGeom>
            <a:ln w="50800" cap="flat">
              <a:solidFill>
                <a:srgbClr val="000000"/>
              </a:solidFill>
              <a:prstDash val="solid"/>
              <a:headEnd type="none" w="sm" len="sm"/>
              <a:tailEnd type="arrow" w="med" len="sm"/>
            </a:ln>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326897" y="2867757"/>
            <a:ext cx="8562767" cy="5558423"/>
            <a:chOff x="0" y="0"/>
            <a:chExt cx="11417023" cy="7411230"/>
          </a:xfrm>
        </p:grpSpPr>
        <p:pic>
          <p:nvPicPr>
            <p:cNvPr id="3" name="Picture 3"/>
            <p:cNvPicPr>
              <a:picLocks noChangeAspect="1"/>
            </p:cNvPicPr>
            <p:nvPr/>
          </p:nvPicPr>
          <p:blipFill>
            <a:blip r:embed="rId2"/>
            <a:srcRect/>
            <a:stretch>
              <a:fillRect/>
            </a:stretch>
          </p:blipFill>
          <p:spPr>
            <a:xfrm>
              <a:off x="0" y="0"/>
              <a:ext cx="3566711" cy="6244329"/>
            </a:xfrm>
            <a:prstGeom prst="rect">
              <a:avLst/>
            </a:prstGeom>
          </p:spPr>
        </p:pic>
        <p:pic>
          <p:nvPicPr>
            <p:cNvPr id="4" name="Picture 4"/>
            <p:cNvPicPr>
              <a:picLocks noChangeAspect="1"/>
            </p:cNvPicPr>
            <p:nvPr/>
          </p:nvPicPr>
          <p:blipFill>
            <a:blip r:embed="rId3"/>
            <a:srcRect/>
            <a:stretch>
              <a:fillRect/>
            </a:stretch>
          </p:blipFill>
          <p:spPr>
            <a:xfrm>
              <a:off x="4405177" y="0"/>
              <a:ext cx="4967975" cy="6228666"/>
            </a:xfrm>
            <a:prstGeom prst="rect">
              <a:avLst/>
            </a:prstGeom>
          </p:spPr>
        </p:pic>
        <p:sp>
          <p:nvSpPr>
            <p:cNvPr id="5" name="TextBox 5"/>
            <p:cNvSpPr txBox="1"/>
            <p:nvPr/>
          </p:nvSpPr>
          <p:spPr>
            <a:xfrm>
              <a:off x="488300" y="6980664"/>
              <a:ext cx="10928723" cy="430566"/>
            </a:xfrm>
            <a:prstGeom prst="rect">
              <a:avLst/>
            </a:prstGeom>
          </p:spPr>
          <p:txBody>
            <a:bodyPr lIns="0" tIns="0" rIns="0" bIns="0" rtlCol="0" anchor="t">
              <a:spAutoFit/>
            </a:bodyPr>
            <a:lstStyle/>
            <a:p>
              <a:pPr>
                <a:lnSpc>
                  <a:spcPts val="2804"/>
                </a:lnSpc>
              </a:pPr>
              <a:r>
                <a:rPr lang="en-US" sz="1753">
                  <a:solidFill>
                    <a:srgbClr val="804F3B"/>
                  </a:solidFill>
                  <a:latin typeface="Radley Bold"/>
                </a:rPr>
                <a:t>Figure: (a) Proposed model layers (b) Model summary</a:t>
              </a:r>
            </a:p>
          </p:txBody>
        </p:sp>
        <p:sp>
          <p:nvSpPr>
            <p:cNvPr id="6" name="TextBox 6"/>
            <p:cNvSpPr txBox="1"/>
            <p:nvPr/>
          </p:nvSpPr>
          <p:spPr>
            <a:xfrm>
              <a:off x="1783356" y="6333443"/>
              <a:ext cx="345280" cy="390100"/>
            </a:xfrm>
            <a:prstGeom prst="rect">
              <a:avLst/>
            </a:prstGeom>
          </p:spPr>
          <p:txBody>
            <a:bodyPr lIns="0" tIns="0" rIns="0" bIns="0" rtlCol="0" anchor="t">
              <a:spAutoFit/>
            </a:bodyPr>
            <a:lstStyle/>
            <a:p>
              <a:pPr>
                <a:lnSpc>
                  <a:spcPts val="2560"/>
                </a:lnSpc>
              </a:pPr>
              <a:r>
                <a:rPr lang="en-US" sz="1600">
                  <a:solidFill>
                    <a:srgbClr val="804F3B"/>
                  </a:solidFill>
                  <a:latin typeface="Radley"/>
                </a:rPr>
                <a:t>(a)</a:t>
              </a:r>
            </a:p>
          </p:txBody>
        </p:sp>
        <p:sp>
          <p:nvSpPr>
            <p:cNvPr id="7" name="TextBox 7"/>
            <p:cNvSpPr txBox="1"/>
            <p:nvPr/>
          </p:nvSpPr>
          <p:spPr>
            <a:xfrm>
              <a:off x="6154457" y="6495156"/>
              <a:ext cx="345280" cy="390100"/>
            </a:xfrm>
            <a:prstGeom prst="rect">
              <a:avLst/>
            </a:prstGeom>
          </p:spPr>
          <p:txBody>
            <a:bodyPr lIns="0" tIns="0" rIns="0" bIns="0" rtlCol="0" anchor="t">
              <a:spAutoFit/>
            </a:bodyPr>
            <a:lstStyle/>
            <a:p>
              <a:pPr>
                <a:lnSpc>
                  <a:spcPts val="2560"/>
                </a:lnSpc>
              </a:pPr>
              <a:r>
                <a:rPr lang="en-US" sz="1600">
                  <a:solidFill>
                    <a:srgbClr val="804F3B"/>
                  </a:solidFill>
                  <a:latin typeface="Radley"/>
                </a:rPr>
                <a:t>(b)</a:t>
              </a:r>
            </a:p>
          </p:txBody>
        </p:sp>
      </p:grpSp>
      <p:grpSp>
        <p:nvGrpSpPr>
          <p:cNvPr id="8" name="Group 8"/>
          <p:cNvGrpSpPr/>
          <p:nvPr/>
        </p:nvGrpSpPr>
        <p:grpSpPr>
          <a:xfrm>
            <a:off x="1398336" y="3050954"/>
            <a:ext cx="5928164" cy="3148516"/>
            <a:chOff x="0" y="-76200"/>
            <a:chExt cx="7904219" cy="4198022"/>
          </a:xfrm>
        </p:grpSpPr>
        <p:sp>
          <p:nvSpPr>
            <p:cNvPr id="9" name="TextBox 9"/>
            <p:cNvSpPr txBox="1"/>
            <p:nvPr/>
          </p:nvSpPr>
          <p:spPr>
            <a:xfrm>
              <a:off x="0" y="-76200"/>
              <a:ext cx="2987064" cy="488253"/>
            </a:xfrm>
            <a:prstGeom prst="rect">
              <a:avLst/>
            </a:prstGeom>
          </p:spPr>
          <p:txBody>
            <a:bodyPr lIns="0" tIns="0" rIns="0" bIns="0" rtlCol="0" anchor="t">
              <a:spAutoFit/>
            </a:bodyPr>
            <a:lstStyle/>
            <a:p>
              <a:pPr>
                <a:lnSpc>
                  <a:spcPts val="3200"/>
                </a:lnSpc>
              </a:pPr>
              <a:r>
                <a:rPr lang="en-US" sz="2000" b="1" dirty="0">
                  <a:solidFill>
                    <a:srgbClr val="804F3B"/>
                  </a:solidFill>
                  <a:latin typeface="Arial" panose="020B0604020202020204" pitchFamily="34" charset="0"/>
                  <a:cs typeface="Arial" panose="020B0604020202020204" pitchFamily="34" charset="0"/>
                </a:rPr>
                <a:t>Other Parameter</a:t>
              </a:r>
            </a:p>
          </p:txBody>
        </p:sp>
        <p:sp>
          <p:nvSpPr>
            <p:cNvPr id="10" name="TextBox 10"/>
            <p:cNvSpPr txBox="1"/>
            <p:nvPr/>
          </p:nvSpPr>
          <p:spPr>
            <a:xfrm>
              <a:off x="501" y="534074"/>
              <a:ext cx="7903718" cy="3587748"/>
            </a:xfrm>
            <a:prstGeom prst="rect">
              <a:avLst/>
            </a:prstGeom>
          </p:spPr>
          <p:txBody>
            <a:bodyPr lIns="0" tIns="0" rIns="0" bIns="0" rtlCol="0" anchor="t">
              <a:spAutoFit/>
            </a:bodyPr>
            <a:lstStyle/>
            <a:p>
              <a:pPr marL="431804" lvl="1" indent="-215902" algn="just">
                <a:lnSpc>
                  <a:spcPts val="3600"/>
                </a:lnSpc>
                <a:buFont typeface="Arial"/>
                <a:buChar char="•"/>
              </a:pPr>
              <a:r>
                <a:rPr lang="en-US" sz="2000">
                  <a:solidFill>
                    <a:srgbClr val="804F3B"/>
                  </a:solidFill>
                  <a:latin typeface="Raleway Bold"/>
                </a:rPr>
                <a:t>Batch Size </a:t>
              </a:r>
              <a:r>
                <a:rPr lang="en-US" sz="2000">
                  <a:solidFill>
                    <a:srgbClr val="804F3B"/>
                  </a:solidFill>
                  <a:latin typeface="Raleway"/>
                </a:rPr>
                <a:t>= 16</a:t>
              </a:r>
            </a:p>
            <a:p>
              <a:pPr marL="431804" lvl="1" indent="-215902" algn="just">
                <a:lnSpc>
                  <a:spcPts val="3600"/>
                </a:lnSpc>
                <a:buFont typeface="Arial"/>
                <a:buChar char="•"/>
              </a:pPr>
              <a:r>
                <a:rPr lang="en-US" sz="2000">
                  <a:solidFill>
                    <a:srgbClr val="804F3B"/>
                  </a:solidFill>
                  <a:latin typeface="Raleway Bold"/>
                </a:rPr>
                <a:t>Activation Function </a:t>
              </a:r>
              <a:r>
                <a:rPr lang="en-US" sz="2000">
                  <a:solidFill>
                    <a:srgbClr val="804F3B"/>
                  </a:solidFill>
                  <a:latin typeface="Raleway"/>
                </a:rPr>
                <a:t>= ReLU</a:t>
              </a:r>
            </a:p>
            <a:p>
              <a:pPr marL="431804" lvl="1" indent="-215902" algn="just">
                <a:lnSpc>
                  <a:spcPts val="3600"/>
                </a:lnSpc>
                <a:buFont typeface="Arial"/>
                <a:buChar char="•"/>
              </a:pPr>
              <a:r>
                <a:rPr lang="en-US" sz="2000">
                  <a:solidFill>
                    <a:srgbClr val="804F3B"/>
                  </a:solidFill>
                  <a:latin typeface="Raleway Bold"/>
                </a:rPr>
                <a:t>Dropout</a:t>
              </a:r>
              <a:r>
                <a:rPr lang="en-US" sz="2000">
                  <a:solidFill>
                    <a:srgbClr val="804F3B"/>
                  </a:solidFill>
                  <a:latin typeface="Raleway"/>
                </a:rPr>
                <a:t>=20%</a:t>
              </a:r>
            </a:p>
            <a:p>
              <a:pPr marL="431804" lvl="1" indent="-215902" algn="just">
                <a:lnSpc>
                  <a:spcPts val="3600"/>
                </a:lnSpc>
                <a:buFont typeface="Arial"/>
                <a:buChar char="•"/>
              </a:pPr>
              <a:r>
                <a:rPr lang="en-US" sz="2000">
                  <a:solidFill>
                    <a:srgbClr val="804F3B"/>
                  </a:solidFill>
                  <a:latin typeface="Raleway Bold"/>
                </a:rPr>
                <a:t>Output Activation Function </a:t>
              </a:r>
              <a:r>
                <a:rPr lang="en-US" sz="2000">
                  <a:solidFill>
                    <a:srgbClr val="804F3B"/>
                  </a:solidFill>
                  <a:latin typeface="Raleway"/>
                </a:rPr>
                <a:t>= Sigmoid</a:t>
              </a:r>
            </a:p>
            <a:p>
              <a:pPr marL="431804" lvl="1" indent="-215902" algn="just">
                <a:lnSpc>
                  <a:spcPts val="3600"/>
                </a:lnSpc>
                <a:buFont typeface="Arial"/>
                <a:buChar char="•"/>
              </a:pPr>
              <a:r>
                <a:rPr lang="en-US" sz="2000">
                  <a:solidFill>
                    <a:srgbClr val="804F3B"/>
                  </a:solidFill>
                  <a:latin typeface="Raleway Bold"/>
                </a:rPr>
                <a:t>Epochs</a:t>
              </a:r>
              <a:r>
                <a:rPr lang="en-US" sz="2000">
                  <a:solidFill>
                    <a:srgbClr val="804F3B"/>
                  </a:solidFill>
                  <a:latin typeface="Raleway"/>
                </a:rPr>
                <a:t>=300 </a:t>
              </a:r>
            </a:p>
            <a:p>
              <a:pPr>
                <a:lnSpc>
                  <a:spcPts val="3600"/>
                </a:lnSpc>
              </a:pPr>
              <a:endParaRPr lang="en-US" sz="2000">
                <a:solidFill>
                  <a:srgbClr val="804F3B"/>
                </a:solidFill>
                <a:latin typeface="Raleway"/>
              </a:endParaRPr>
            </a:p>
          </p:txBody>
        </p:sp>
      </p:grpSp>
      <p:sp>
        <p:nvSpPr>
          <p:cNvPr id="11" name="TextBox 11"/>
          <p:cNvSpPr txBox="1"/>
          <p:nvPr/>
        </p:nvSpPr>
        <p:spPr>
          <a:xfrm>
            <a:off x="1028700" y="703961"/>
            <a:ext cx="392564"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XII</a:t>
            </a:r>
          </a:p>
        </p:txBody>
      </p:sp>
      <p:sp>
        <p:nvSpPr>
          <p:cNvPr id="12" name="TextBox 12"/>
          <p:cNvSpPr txBox="1"/>
          <p:nvPr/>
        </p:nvSpPr>
        <p:spPr>
          <a:xfrm>
            <a:off x="1657281" y="716280"/>
            <a:ext cx="2315051"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PROPOSED MODEL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2</a:t>
            </a:r>
          </a:p>
        </p:txBody>
      </p:sp>
      <p:sp>
        <p:nvSpPr>
          <p:cNvPr id="3" name="TextBox 3"/>
          <p:cNvSpPr txBox="1"/>
          <p:nvPr/>
        </p:nvSpPr>
        <p:spPr>
          <a:xfrm>
            <a:off x="16991311" y="9134475"/>
            <a:ext cx="682307" cy="581025"/>
          </a:xfrm>
          <a:prstGeom prst="rect">
            <a:avLst/>
          </a:prstGeom>
        </p:spPr>
        <p:txBody>
          <a:bodyPr lIns="0" tIns="0" rIns="0" bIns="0" rtlCol="0" anchor="t">
            <a:spAutoFit/>
          </a:bodyPr>
          <a:lstStyle/>
          <a:p>
            <a:pPr algn="r">
              <a:lnSpc>
                <a:spcPts val="4800"/>
              </a:lnSpc>
            </a:pPr>
            <a:r>
              <a:rPr lang="en-US" sz="3000">
                <a:solidFill>
                  <a:srgbClr val="804F3B"/>
                </a:solidFill>
                <a:latin typeface="Raleway"/>
              </a:rPr>
              <a:t>17</a:t>
            </a:r>
          </a:p>
        </p:txBody>
      </p:sp>
      <p:grpSp>
        <p:nvGrpSpPr>
          <p:cNvPr id="4" name="Group 4"/>
          <p:cNvGrpSpPr/>
          <p:nvPr/>
        </p:nvGrpSpPr>
        <p:grpSpPr>
          <a:xfrm>
            <a:off x="919663" y="3082972"/>
            <a:ext cx="7294785" cy="3153512"/>
            <a:chOff x="0" y="-76200"/>
            <a:chExt cx="9726380" cy="4204683"/>
          </a:xfrm>
        </p:grpSpPr>
        <p:sp>
          <p:nvSpPr>
            <p:cNvPr id="5" name="TextBox 5"/>
            <p:cNvSpPr txBox="1"/>
            <p:nvPr/>
          </p:nvSpPr>
          <p:spPr>
            <a:xfrm>
              <a:off x="0" y="-76200"/>
              <a:ext cx="6046681" cy="503385"/>
            </a:xfrm>
            <a:prstGeom prst="rect">
              <a:avLst/>
            </a:prstGeom>
          </p:spPr>
          <p:txBody>
            <a:bodyPr lIns="0" tIns="0" rIns="0" bIns="0" rtlCol="0" anchor="t">
              <a:spAutoFit/>
            </a:bodyPr>
            <a:lstStyle/>
            <a:p>
              <a:pPr>
                <a:lnSpc>
                  <a:spcPts val="3200"/>
                </a:lnSpc>
              </a:pPr>
              <a:r>
                <a:rPr lang="en-US" sz="2000" b="1" dirty="0">
                  <a:solidFill>
                    <a:srgbClr val="804F3B"/>
                  </a:solidFill>
                  <a:latin typeface="Arial" panose="020B0604020202020204" pitchFamily="34" charset="0"/>
                  <a:cs typeface="Arial" panose="020B0604020202020204" pitchFamily="34" charset="0"/>
                </a:rPr>
                <a:t>Optimizer</a:t>
              </a:r>
              <a:r>
                <a:rPr lang="en-US" sz="2000" dirty="0">
                  <a:solidFill>
                    <a:srgbClr val="804F3B"/>
                  </a:solidFill>
                  <a:latin typeface="Radley Bold"/>
                </a:rPr>
                <a:t>:</a:t>
              </a:r>
            </a:p>
          </p:txBody>
        </p:sp>
        <p:sp>
          <p:nvSpPr>
            <p:cNvPr id="6" name="TextBox 6"/>
            <p:cNvSpPr txBox="1"/>
            <p:nvPr/>
          </p:nvSpPr>
          <p:spPr>
            <a:xfrm>
              <a:off x="450" y="540735"/>
              <a:ext cx="9725930" cy="3587748"/>
            </a:xfrm>
            <a:prstGeom prst="rect">
              <a:avLst/>
            </a:prstGeom>
          </p:spPr>
          <p:txBody>
            <a:bodyPr lIns="0" tIns="0" rIns="0" bIns="0" rtlCol="0" anchor="t">
              <a:spAutoFit/>
            </a:bodyPr>
            <a:lstStyle/>
            <a:p>
              <a:pPr marL="431804" lvl="1" indent="-215902" algn="just">
                <a:lnSpc>
                  <a:spcPts val="3600"/>
                </a:lnSpc>
                <a:buFont typeface="Arial"/>
                <a:buChar char="•"/>
              </a:pPr>
              <a:r>
                <a:rPr lang="en-US" sz="2000" dirty="0">
                  <a:solidFill>
                    <a:srgbClr val="804F3B"/>
                  </a:solidFill>
                  <a:latin typeface="Raleway"/>
                </a:rPr>
                <a:t>The optimizer is used to</a:t>
              </a:r>
              <a:r>
                <a:rPr lang="en-US" sz="2000" dirty="0">
                  <a:solidFill>
                    <a:srgbClr val="804F3B"/>
                  </a:solidFill>
                  <a:latin typeface="Raleway Bold"/>
                </a:rPr>
                <a:t> decrease the rates of error during training the neural networks</a:t>
              </a:r>
              <a:r>
                <a:rPr lang="en-US" sz="2000" dirty="0">
                  <a:solidFill>
                    <a:srgbClr val="804F3B"/>
                  </a:solidFill>
                  <a:latin typeface="Raleway"/>
                </a:rPr>
                <a:t>. </a:t>
              </a:r>
            </a:p>
            <a:p>
              <a:pPr marL="431804" lvl="1" indent="-215902" algn="just">
                <a:lnSpc>
                  <a:spcPts val="3600"/>
                </a:lnSpc>
                <a:buFont typeface="Arial"/>
                <a:buChar char="•"/>
              </a:pPr>
              <a:r>
                <a:rPr lang="en-US" sz="2000" dirty="0">
                  <a:solidFill>
                    <a:srgbClr val="804F3B"/>
                  </a:solidFill>
                  <a:latin typeface="Raleway"/>
                </a:rPr>
                <a:t>In our model we used </a:t>
              </a:r>
              <a:r>
                <a:rPr lang="en-US" sz="2000" dirty="0">
                  <a:solidFill>
                    <a:srgbClr val="804F3B"/>
                  </a:solidFill>
                  <a:latin typeface="Raleway Bold"/>
                </a:rPr>
                <a:t>Adam</a:t>
              </a:r>
              <a:r>
                <a:rPr lang="en-US" sz="2000" dirty="0">
                  <a:solidFill>
                    <a:srgbClr val="804F3B"/>
                  </a:solidFill>
                  <a:latin typeface="Raleway"/>
                </a:rPr>
                <a:t> as an optimizer.</a:t>
              </a:r>
            </a:p>
            <a:p>
              <a:pPr marL="431804" lvl="1" indent="-215902" algn="just">
                <a:lnSpc>
                  <a:spcPts val="3600"/>
                </a:lnSpc>
                <a:buFont typeface="Arial"/>
                <a:buChar char="•"/>
              </a:pPr>
              <a:r>
                <a:rPr lang="en-US" sz="2000" dirty="0">
                  <a:solidFill>
                    <a:srgbClr val="804F3B"/>
                  </a:solidFill>
                  <a:latin typeface="Raleway Bold"/>
                </a:rPr>
                <a:t>Adam</a:t>
              </a:r>
              <a:r>
                <a:rPr lang="en-US" sz="2000" dirty="0">
                  <a:solidFill>
                    <a:srgbClr val="804F3B"/>
                  </a:solidFill>
                  <a:latin typeface="Raleway"/>
                </a:rPr>
                <a:t> optimizers id defined as a process used as a replacement optimizer for gradient descent. It is very efficient with large problems which include lots of data.</a:t>
              </a:r>
            </a:p>
          </p:txBody>
        </p:sp>
      </p:grpSp>
      <p:grpSp>
        <p:nvGrpSpPr>
          <p:cNvPr id="7" name="Group 7"/>
          <p:cNvGrpSpPr/>
          <p:nvPr/>
        </p:nvGrpSpPr>
        <p:grpSpPr>
          <a:xfrm>
            <a:off x="9144000" y="3082972"/>
            <a:ext cx="7294786" cy="4063906"/>
            <a:chOff x="0" y="-76200"/>
            <a:chExt cx="9726381" cy="5418541"/>
          </a:xfrm>
        </p:grpSpPr>
        <p:sp>
          <p:nvSpPr>
            <p:cNvPr id="8" name="TextBox 8"/>
            <p:cNvSpPr txBox="1"/>
            <p:nvPr/>
          </p:nvSpPr>
          <p:spPr>
            <a:xfrm>
              <a:off x="0" y="-76200"/>
              <a:ext cx="7369746" cy="488253"/>
            </a:xfrm>
            <a:prstGeom prst="rect">
              <a:avLst/>
            </a:prstGeom>
          </p:spPr>
          <p:txBody>
            <a:bodyPr lIns="0" tIns="0" rIns="0" bIns="0" rtlCol="0" anchor="t">
              <a:spAutoFit/>
            </a:bodyPr>
            <a:lstStyle/>
            <a:p>
              <a:pPr>
                <a:lnSpc>
                  <a:spcPts val="3200"/>
                </a:lnSpc>
              </a:pPr>
              <a:r>
                <a:rPr lang="en-US" sz="2000" b="1" dirty="0">
                  <a:solidFill>
                    <a:srgbClr val="804F3B"/>
                  </a:solidFill>
                  <a:latin typeface="Arial" panose="020B0604020202020204" pitchFamily="34" charset="0"/>
                  <a:cs typeface="Arial" panose="020B0604020202020204" pitchFamily="34" charset="0"/>
                </a:rPr>
                <a:t>Loss function for binary classification:</a:t>
              </a:r>
            </a:p>
          </p:txBody>
        </p:sp>
        <p:sp>
          <p:nvSpPr>
            <p:cNvPr id="9" name="TextBox 9"/>
            <p:cNvSpPr txBox="1"/>
            <p:nvPr/>
          </p:nvSpPr>
          <p:spPr>
            <a:xfrm>
              <a:off x="0" y="535393"/>
              <a:ext cx="9726381" cy="4806948"/>
            </a:xfrm>
            <a:prstGeom prst="rect">
              <a:avLst/>
            </a:prstGeom>
          </p:spPr>
          <p:txBody>
            <a:bodyPr lIns="0" tIns="0" rIns="0" bIns="0" rtlCol="0" anchor="t">
              <a:spAutoFit/>
            </a:bodyPr>
            <a:lstStyle/>
            <a:p>
              <a:pPr marL="431804" lvl="1" indent="-215902" algn="just">
                <a:lnSpc>
                  <a:spcPts val="3600"/>
                </a:lnSpc>
                <a:buFont typeface="Arial"/>
                <a:buChar char="•"/>
              </a:pPr>
              <a:r>
                <a:rPr lang="en-US" sz="2000">
                  <a:solidFill>
                    <a:srgbClr val="804F3B"/>
                  </a:solidFill>
                  <a:latin typeface="Raleway Bold"/>
                </a:rPr>
                <a:t>Binary cross entropy </a:t>
              </a:r>
              <a:r>
                <a:rPr lang="en-US" sz="2000">
                  <a:solidFill>
                    <a:srgbClr val="804F3B"/>
                  </a:solidFill>
                  <a:latin typeface="Raleway"/>
                </a:rPr>
                <a:t>compares each of the predicted probabilities to the actual class output which can be either 0 or 1. </a:t>
              </a:r>
            </a:p>
            <a:p>
              <a:pPr marL="431804" lvl="1" indent="-215902" algn="just">
                <a:lnSpc>
                  <a:spcPts val="3600"/>
                </a:lnSpc>
                <a:buFont typeface="Arial"/>
                <a:buChar char="•"/>
              </a:pPr>
              <a:r>
                <a:rPr lang="en-US" sz="2000">
                  <a:solidFill>
                    <a:srgbClr val="804F3B"/>
                  </a:solidFill>
                  <a:latin typeface="Raleway"/>
                </a:rPr>
                <a:t>•It then calculates the score that penalizes the probabilities based on the distance from the expected value which means how close or far from the actual value.</a:t>
              </a:r>
            </a:p>
            <a:p>
              <a:pPr marL="431804" lvl="1" indent="-215902" algn="just">
                <a:lnSpc>
                  <a:spcPts val="3600"/>
                </a:lnSpc>
                <a:buFont typeface="Arial"/>
                <a:buChar char="•"/>
              </a:pPr>
              <a:r>
                <a:rPr lang="en-US" sz="2000">
                  <a:solidFill>
                    <a:srgbClr val="804F3B"/>
                  </a:solidFill>
                  <a:latin typeface="Raleway"/>
                </a:rPr>
                <a:t>•Binary Cross Entropy is the </a:t>
              </a:r>
              <a:r>
                <a:rPr lang="en-US" sz="2000">
                  <a:solidFill>
                    <a:srgbClr val="804F3B"/>
                  </a:solidFill>
                  <a:latin typeface="Raleway Bold"/>
                </a:rPr>
                <a:t>negative average of the log of corrected predicted probabilities.</a:t>
              </a:r>
            </a:p>
          </p:txBody>
        </p:sp>
      </p:grpSp>
      <p:sp>
        <p:nvSpPr>
          <p:cNvPr id="10" name="TextBox 10"/>
          <p:cNvSpPr txBox="1"/>
          <p:nvPr/>
        </p:nvSpPr>
        <p:spPr>
          <a:xfrm>
            <a:off x="1028700" y="703961"/>
            <a:ext cx="392564"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XII</a:t>
            </a:r>
          </a:p>
        </p:txBody>
      </p:sp>
      <p:sp>
        <p:nvSpPr>
          <p:cNvPr id="11" name="TextBox 11"/>
          <p:cNvSpPr txBox="1"/>
          <p:nvPr/>
        </p:nvSpPr>
        <p:spPr>
          <a:xfrm>
            <a:off x="1657281" y="716280"/>
            <a:ext cx="2315051"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PROPOSED MODEL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622127"/>
            <a:ext cx="7450317" cy="813145"/>
            <a:chOff x="0" y="0"/>
            <a:chExt cx="9933756" cy="1084194"/>
          </a:xfrm>
        </p:grpSpPr>
        <p:pic>
          <p:nvPicPr>
            <p:cNvPr id="3" name="Picture 3"/>
            <p:cNvPicPr>
              <a:picLocks noChangeAspect="1"/>
            </p:cNvPicPr>
            <p:nvPr/>
          </p:nvPicPr>
          <p:blipFill>
            <a:blip r:embed="rId2"/>
            <a:srcRect/>
            <a:stretch>
              <a:fillRect/>
            </a:stretch>
          </p:blipFill>
          <p:spPr>
            <a:xfrm>
              <a:off x="0" y="0"/>
              <a:ext cx="982695" cy="1075944"/>
            </a:xfrm>
            <a:prstGeom prst="rect">
              <a:avLst/>
            </a:prstGeom>
          </p:spPr>
        </p:pic>
        <p:sp>
          <p:nvSpPr>
            <p:cNvPr id="4" name="TextBox 4"/>
            <p:cNvSpPr txBox="1"/>
            <p:nvPr/>
          </p:nvSpPr>
          <p:spPr>
            <a:xfrm>
              <a:off x="1445744" y="-1275"/>
              <a:ext cx="8488013" cy="1085469"/>
            </a:xfrm>
            <a:prstGeom prst="rect">
              <a:avLst/>
            </a:prstGeom>
          </p:spPr>
          <p:txBody>
            <a:bodyPr lIns="0" tIns="0" rIns="0" bIns="0" rtlCol="0" anchor="t">
              <a:spAutoFit/>
            </a:bodyPr>
            <a:lstStyle/>
            <a:p>
              <a:pPr>
                <a:lnSpc>
                  <a:spcPts val="2105"/>
                </a:lnSpc>
              </a:pPr>
              <a:r>
                <a:rPr lang="en-US" sz="1799">
                  <a:solidFill>
                    <a:srgbClr val="804F3B"/>
                  </a:solidFill>
                  <a:latin typeface="Raleway Bold"/>
                </a:rPr>
                <a:t>DEPARTMENT OF </a:t>
              </a:r>
            </a:p>
            <a:p>
              <a:pPr>
                <a:lnSpc>
                  <a:spcPts val="2105"/>
                </a:lnSpc>
              </a:pPr>
              <a:r>
                <a:rPr lang="en-US" sz="1799">
                  <a:solidFill>
                    <a:srgbClr val="804F3B"/>
                  </a:solidFill>
                  <a:latin typeface="Raleway Bold"/>
                </a:rPr>
                <a:t>ELECTRONIC AND TELECOMMUNICATION ENGINEERING</a:t>
              </a:r>
            </a:p>
            <a:p>
              <a:pPr>
                <a:lnSpc>
                  <a:spcPts val="2105"/>
                </a:lnSpc>
              </a:pPr>
              <a:r>
                <a:rPr lang="en-US" sz="1799">
                  <a:solidFill>
                    <a:srgbClr val="804F3B"/>
                  </a:solidFill>
                  <a:latin typeface="Raleway Bold"/>
                </a:rPr>
                <a:t>INTERNATIONAL ISLAMIC UNIVERSITY CHITTGONG (IIUC)</a:t>
              </a:r>
            </a:p>
          </p:txBody>
        </p:sp>
      </p:grpSp>
      <p:sp>
        <p:nvSpPr>
          <p:cNvPr id="5" name="TextBox 5"/>
          <p:cNvSpPr txBox="1"/>
          <p:nvPr/>
        </p:nvSpPr>
        <p:spPr>
          <a:xfrm>
            <a:off x="5687952" y="2771464"/>
            <a:ext cx="5582131" cy="490855"/>
          </a:xfrm>
          <a:prstGeom prst="rect">
            <a:avLst/>
          </a:prstGeom>
        </p:spPr>
        <p:txBody>
          <a:bodyPr lIns="0" tIns="0" rIns="0" bIns="0" rtlCol="0" anchor="t">
            <a:spAutoFit/>
          </a:bodyPr>
          <a:lstStyle/>
          <a:p>
            <a:pPr>
              <a:lnSpc>
                <a:spcPts val="3919"/>
              </a:lnSpc>
            </a:pPr>
            <a:r>
              <a:rPr lang="en-US" sz="2799" u="sng">
                <a:solidFill>
                  <a:srgbClr val="804F3B"/>
                </a:solidFill>
                <a:latin typeface="Raleway Bold"/>
              </a:rPr>
              <a:t>Supervisor's Recommandation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116657" y="1619943"/>
            <a:ext cx="6268882" cy="3583528"/>
          </a:xfrm>
          <a:prstGeom prst="rect">
            <a:avLst/>
          </a:prstGeom>
        </p:spPr>
      </p:pic>
      <p:sp>
        <p:nvSpPr>
          <p:cNvPr id="3" name="TextBox 3"/>
          <p:cNvSpPr txBox="1"/>
          <p:nvPr/>
        </p:nvSpPr>
        <p:spPr>
          <a:xfrm>
            <a:off x="11407859" y="5973540"/>
            <a:ext cx="10520618" cy="436383"/>
          </a:xfrm>
          <a:prstGeom prst="rect">
            <a:avLst/>
          </a:prstGeom>
        </p:spPr>
        <p:txBody>
          <a:bodyPr lIns="0" tIns="0" rIns="0" bIns="0" rtlCol="0" anchor="t">
            <a:spAutoFit/>
          </a:bodyPr>
          <a:lstStyle/>
          <a:p>
            <a:pPr>
              <a:lnSpc>
                <a:spcPts val="3600"/>
              </a:lnSpc>
            </a:pPr>
            <a:r>
              <a:rPr lang="en-US" sz="2250">
                <a:solidFill>
                  <a:srgbClr val="804F3B"/>
                </a:solidFill>
                <a:latin typeface="Radley Bold"/>
              </a:rPr>
              <a:t>Figure: (a) ReLU  (b) Sigmoid</a:t>
            </a:r>
          </a:p>
        </p:txBody>
      </p:sp>
      <p:sp>
        <p:nvSpPr>
          <p:cNvPr id="4" name="TextBox 4"/>
          <p:cNvSpPr txBox="1"/>
          <p:nvPr/>
        </p:nvSpPr>
        <p:spPr>
          <a:xfrm>
            <a:off x="11022098" y="5375598"/>
            <a:ext cx="332386" cy="387547"/>
          </a:xfrm>
          <a:prstGeom prst="rect">
            <a:avLst/>
          </a:prstGeom>
        </p:spPr>
        <p:txBody>
          <a:bodyPr lIns="0" tIns="0" rIns="0" bIns="0" rtlCol="0" anchor="t">
            <a:spAutoFit/>
          </a:bodyPr>
          <a:lstStyle/>
          <a:p>
            <a:pPr>
              <a:lnSpc>
                <a:spcPts val="3285"/>
              </a:lnSpc>
            </a:pPr>
            <a:r>
              <a:rPr lang="en-US" sz="2053">
                <a:solidFill>
                  <a:srgbClr val="804F3B"/>
                </a:solidFill>
                <a:latin typeface="Radley"/>
              </a:rPr>
              <a:t>(a)</a:t>
            </a:r>
          </a:p>
        </p:txBody>
      </p:sp>
      <p:sp>
        <p:nvSpPr>
          <p:cNvPr id="5" name="TextBox 5"/>
          <p:cNvSpPr txBox="1"/>
          <p:nvPr/>
        </p:nvSpPr>
        <p:spPr>
          <a:xfrm>
            <a:off x="15229973" y="5531271"/>
            <a:ext cx="332386" cy="387547"/>
          </a:xfrm>
          <a:prstGeom prst="rect">
            <a:avLst/>
          </a:prstGeom>
        </p:spPr>
        <p:txBody>
          <a:bodyPr lIns="0" tIns="0" rIns="0" bIns="0" rtlCol="0" anchor="t">
            <a:spAutoFit/>
          </a:bodyPr>
          <a:lstStyle/>
          <a:p>
            <a:pPr>
              <a:lnSpc>
                <a:spcPts val="3285"/>
              </a:lnSpc>
            </a:pPr>
            <a:r>
              <a:rPr lang="en-US" sz="2053">
                <a:solidFill>
                  <a:srgbClr val="804F3B"/>
                </a:solidFill>
                <a:latin typeface="Radley"/>
              </a:rPr>
              <a:t>(b)</a:t>
            </a:r>
          </a:p>
        </p:txBody>
      </p:sp>
      <p:grpSp>
        <p:nvGrpSpPr>
          <p:cNvPr id="6" name="Group 6"/>
          <p:cNvGrpSpPr/>
          <p:nvPr/>
        </p:nvGrpSpPr>
        <p:grpSpPr>
          <a:xfrm>
            <a:off x="1028700" y="1562793"/>
            <a:ext cx="7231113" cy="1867637"/>
            <a:chOff x="0" y="-76200"/>
            <a:chExt cx="9641484" cy="2490183"/>
          </a:xfrm>
        </p:grpSpPr>
        <p:sp>
          <p:nvSpPr>
            <p:cNvPr id="7" name="TextBox 7"/>
            <p:cNvSpPr txBox="1"/>
            <p:nvPr/>
          </p:nvSpPr>
          <p:spPr>
            <a:xfrm>
              <a:off x="0" y="-76200"/>
              <a:ext cx="9641484" cy="507831"/>
            </a:xfrm>
            <a:prstGeom prst="rect">
              <a:avLst/>
            </a:prstGeom>
          </p:spPr>
          <p:txBody>
            <a:bodyPr lIns="0" tIns="0" rIns="0" bIns="0" rtlCol="0" anchor="t">
              <a:spAutoFit/>
            </a:bodyPr>
            <a:lstStyle/>
            <a:p>
              <a:pPr>
                <a:lnSpc>
                  <a:spcPts val="3200"/>
                </a:lnSpc>
              </a:pPr>
              <a:r>
                <a:rPr lang="en-US" sz="2000" b="1" dirty="0">
                  <a:solidFill>
                    <a:srgbClr val="804F3B"/>
                  </a:solidFill>
                  <a:latin typeface="Radley Bold"/>
                </a:rPr>
                <a:t>Hidden layer activation function</a:t>
              </a:r>
              <a:r>
                <a:rPr lang="en-US" sz="2000" dirty="0">
                  <a:solidFill>
                    <a:srgbClr val="804F3B"/>
                  </a:solidFill>
                  <a:latin typeface="Radley Bold"/>
                </a:rPr>
                <a:t>: </a:t>
              </a:r>
              <a:r>
                <a:rPr lang="en-US" sz="2000" dirty="0" err="1">
                  <a:solidFill>
                    <a:srgbClr val="804F3B"/>
                  </a:solidFill>
                  <a:latin typeface="Radley Bold"/>
                </a:rPr>
                <a:t>ReLU</a:t>
              </a:r>
              <a:r>
                <a:rPr lang="en-US" sz="2000" dirty="0">
                  <a:solidFill>
                    <a:srgbClr val="804F3B"/>
                  </a:solidFill>
                  <a:latin typeface="Radley Bold"/>
                </a:rPr>
                <a:t> (Rectified Linear Unit)</a:t>
              </a:r>
            </a:p>
          </p:txBody>
        </p:sp>
        <p:sp>
          <p:nvSpPr>
            <p:cNvPr id="8" name="TextBox 8"/>
            <p:cNvSpPr txBox="1"/>
            <p:nvPr/>
          </p:nvSpPr>
          <p:spPr>
            <a:xfrm>
              <a:off x="416" y="655035"/>
              <a:ext cx="8978427" cy="1758948"/>
            </a:xfrm>
            <a:prstGeom prst="rect">
              <a:avLst/>
            </a:prstGeom>
          </p:spPr>
          <p:txBody>
            <a:bodyPr lIns="0" tIns="0" rIns="0" bIns="0" rtlCol="0" anchor="t">
              <a:spAutoFit/>
            </a:bodyPr>
            <a:lstStyle/>
            <a:p>
              <a:pPr marL="431804" lvl="1" indent="-215902" algn="just">
                <a:lnSpc>
                  <a:spcPts val="3600"/>
                </a:lnSpc>
                <a:buFont typeface="Arial"/>
                <a:buChar char="•"/>
              </a:pPr>
              <a:r>
                <a:rPr lang="en-US" sz="2000">
                  <a:solidFill>
                    <a:srgbClr val="804F3B"/>
                  </a:solidFill>
                  <a:latin typeface="Raleway"/>
                </a:rPr>
                <a:t>This is most popular activation function which is used in hidden layer of NN.</a:t>
              </a:r>
            </a:p>
            <a:p>
              <a:pPr marL="431804" lvl="1" indent="-215902" algn="just">
                <a:lnSpc>
                  <a:spcPts val="3600"/>
                </a:lnSpc>
                <a:buFont typeface="Arial"/>
                <a:buChar char="•"/>
              </a:pPr>
              <a:r>
                <a:rPr lang="en-US" sz="2000">
                  <a:solidFill>
                    <a:srgbClr val="804F3B"/>
                  </a:solidFill>
                  <a:latin typeface="Raleway"/>
                </a:rPr>
                <a:t>The formula is deceptively simple: 𝑚𝑎𝑥(0,𝑧) max(0,z).</a:t>
              </a:r>
            </a:p>
          </p:txBody>
        </p:sp>
      </p:grpSp>
      <p:grpSp>
        <p:nvGrpSpPr>
          <p:cNvPr id="9" name="Group 9"/>
          <p:cNvGrpSpPr/>
          <p:nvPr/>
        </p:nvGrpSpPr>
        <p:grpSpPr>
          <a:xfrm>
            <a:off x="1135374" y="3759685"/>
            <a:ext cx="7231113" cy="1911210"/>
            <a:chOff x="0" y="-76200"/>
            <a:chExt cx="9641484" cy="2548280"/>
          </a:xfrm>
        </p:grpSpPr>
        <p:sp>
          <p:nvSpPr>
            <p:cNvPr id="10" name="TextBox 10"/>
            <p:cNvSpPr txBox="1"/>
            <p:nvPr/>
          </p:nvSpPr>
          <p:spPr>
            <a:xfrm>
              <a:off x="0" y="-76200"/>
              <a:ext cx="9641484" cy="507831"/>
            </a:xfrm>
            <a:prstGeom prst="rect">
              <a:avLst/>
            </a:prstGeom>
          </p:spPr>
          <p:txBody>
            <a:bodyPr lIns="0" tIns="0" rIns="0" bIns="0" rtlCol="0" anchor="t">
              <a:spAutoFit/>
            </a:bodyPr>
            <a:lstStyle/>
            <a:p>
              <a:pPr>
                <a:lnSpc>
                  <a:spcPts val="3200"/>
                </a:lnSpc>
              </a:pPr>
              <a:r>
                <a:rPr lang="en-US" sz="2000" b="1" dirty="0">
                  <a:solidFill>
                    <a:srgbClr val="804F3B"/>
                  </a:solidFill>
                  <a:latin typeface="Radley Bold"/>
                </a:rPr>
                <a:t>Output layer activation function</a:t>
              </a:r>
              <a:r>
                <a:rPr lang="en-US" sz="2000" dirty="0">
                  <a:solidFill>
                    <a:srgbClr val="804F3B"/>
                  </a:solidFill>
                  <a:latin typeface="Radley Bold"/>
                </a:rPr>
                <a:t>: Sigmoid</a:t>
              </a:r>
            </a:p>
          </p:txBody>
        </p:sp>
        <p:sp>
          <p:nvSpPr>
            <p:cNvPr id="11" name="TextBox 11"/>
            <p:cNvSpPr txBox="1"/>
            <p:nvPr/>
          </p:nvSpPr>
          <p:spPr>
            <a:xfrm>
              <a:off x="0" y="713132"/>
              <a:ext cx="9346727" cy="1758948"/>
            </a:xfrm>
            <a:prstGeom prst="rect">
              <a:avLst/>
            </a:prstGeom>
          </p:spPr>
          <p:txBody>
            <a:bodyPr lIns="0" tIns="0" rIns="0" bIns="0" rtlCol="0" anchor="t">
              <a:spAutoFit/>
            </a:bodyPr>
            <a:lstStyle/>
            <a:p>
              <a:pPr marL="431804" lvl="1" indent="-215902" algn="just">
                <a:lnSpc>
                  <a:spcPts val="3600"/>
                </a:lnSpc>
                <a:buFont typeface="Arial"/>
                <a:buChar char="•"/>
              </a:pPr>
              <a:r>
                <a:rPr lang="en-US" sz="2000">
                  <a:solidFill>
                    <a:srgbClr val="804F3B"/>
                  </a:solidFill>
                  <a:latin typeface="Raleway"/>
                </a:rPr>
                <a:t>Sigmoid Activation function is very simple which takes a real value as input and gives a probability that‘s always between 0 and 1. </a:t>
              </a:r>
            </a:p>
          </p:txBody>
        </p:sp>
      </p:grpSp>
      <p:sp>
        <p:nvSpPr>
          <p:cNvPr id="12" name="TextBox 12"/>
          <p:cNvSpPr txBox="1"/>
          <p:nvPr/>
        </p:nvSpPr>
        <p:spPr>
          <a:xfrm>
            <a:off x="1028700" y="703961"/>
            <a:ext cx="392564"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XII</a:t>
            </a:r>
          </a:p>
        </p:txBody>
      </p:sp>
      <p:sp>
        <p:nvSpPr>
          <p:cNvPr id="13" name="TextBox 13"/>
          <p:cNvSpPr txBox="1"/>
          <p:nvPr/>
        </p:nvSpPr>
        <p:spPr>
          <a:xfrm>
            <a:off x="1657281" y="716280"/>
            <a:ext cx="2315051"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PROPOSED MODEL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24086" y="4905775"/>
            <a:ext cx="10335776" cy="3498615"/>
          </a:xfrm>
          <a:prstGeom prst="rect">
            <a:avLst/>
          </a:prstGeom>
        </p:spPr>
      </p:pic>
      <p:sp>
        <p:nvSpPr>
          <p:cNvPr id="3" name="TextBox 3"/>
          <p:cNvSpPr txBox="1"/>
          <p:nvPr/>
        </p:nvSpPr>
        <p:spPr>
          <a:xfrm>
            <a:off x="5221304" y="8581355"/>
            <a:ext cx="4712497" cy="439220"/>
          </a:xfrm>
          <a:prstGeom prst="rect">
            <a:avLst/>
          </a:prstGeom>
        </p:spPr>
        <p:txBody>
          <a:bodyPr lIns="0" tIns="0" rIns="0" bIns="0" rtlCol="0" anchor="t">
            <a:spAutoFit/>
          </a:bodyPr>
          <a:lstStyle/>
          <a:p>
            <a:pPr>
              <a:lnSpc>
                <a:spcPts val="3730"/>
              </a:lnSpc>
            </a:pPr>
            <a:r>
              <a:rPr lang="en-US" sz="2331">
                <a:solidFill>
                  <a:srgbClr val="804F3B"/>
                </a:solidFill>
                <a:latin typeface="Radley Bold"/>
              </a:rPr>
              <a:t>Figure: Accuracy</a:t>
            </a:r>
          </a:p>
        </p:txBody>
      </p:sp>
      <p:sp>
        <p:nvSpPr>
          <p:cNvPr id="4" name="TextBox 4"/>
          <p:cNvSpPr txBox="1"/>
          <p:nvPr/>
        </p:nvSpPr>
        <p:spPr>
          <a:xfrm>
            <a:off x="1028700" y="703961"/>
            <a:ext cx="590772"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XIV</a:t>
            </a:r>
          </a:p>
        </p:txBody>
      </p:sp>
      <p:sp>
        <p:nvSpPr>
          <p:cNvPr id="5" name="TextBox 5"/>
          <p:cNvSpPr txBox="1"/>
          <p:nvPr/>
        </p:nvSpPr>
        <p:spPr>
          <a:xfrm>
            <a:off x="1790631" y="716280"/>
            <a:ext cx="2976444"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RESULTS &amp; DISCUSSION</a:t>
            </a:r>
          </a:p>
        </p:txBody>
      </p:sp>
      <p:sp>
        <p:nvSpPr>
          <p:cNvPr id="6" name="TextBox 6"/>
          <p:cNvSpPr txBox="1"/>
          <p:nvPr/>
        </p:nvSpPr>
        <p:spPr>
          <a:xfrm>
            <a:off x="1028700" y="1305614"/>
            <a:ext cx="7901045" cy="2266949"/>
          </a:xfrm>
          <a:prstGeom prst="rect">
            <a:avLst/>
          </a:prstGeom>
        </p:spPr>
        <p:txBody>
          <a:bodyPr lIns="0" tIns="0" rIns="0" bIns="0" rtlCol="0" anchor="t">
            <a:spAutoFit/>
          </a:bodyPr>
          <a:lstStyle/>
          <a:p>
            <a:pPr marL="431804" lvl="1" indent="-215902" algn="just">
              <a:lnSpc>
                <a:spcPts val="3600"/>
              </a:lnSpc>
              <a:buFont typeface="Arial"/>
              <a:buChar char="•"/>
            </a:pPr>
            <a:r>
              <a:rPr lang="en-US" sz="2000" dirty="0">
                <a:solidFill>
                  <a:srgbClr val="804F3B"/>
                </a:solidFill>
                <a:latin typeface="Arial" panose="020B0604020202020204" pitchFamily="34" charset="0"/>
                <a:cs typeface="Arial" panose="020B0604020202020204" pitchFamily="34" charset="0"/>
              </a:rPr>
              <a:t>The proposed model is showing satisfactory results in the figure with 99.38% Training accuracy with actual accuracy is 98.13% which is Test accuracy.</a:t>
            </a:r>
          </a:p>
          <a:p>
            <a:pPr marL="431804" lvl="1" indent="-215902" algn="just">
              <a:lnSpc>
                <a:spcPts val="3600"/>
              </a:lnSpc>
              <a:buFont typeface="Arial"/>
              <a:buChar char="•"/>
            </a:pPr>
            <a:r>
              <a:rPr lang="en-US" sz="2000" dirty="0">
                <a:solidFill>
                  <a:srgbClr val="804F3B"/>
                </a:solidFill>
                <a:latin typeface="Arial" panose="020B0604020202020204" pitchFamily="34" charset="0"/>
                <a:cs typeface="Arial" panose="020B0604020202020204" pitchFamily="34" charset="0"/>
              </a:rPr>
              <a:t>It means our model can predict 98 images accurately out of 100 images.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84029" y="4153505"/>
            <a:ext cx="11841234" cy="4178488"/>
          </a:xfrm>
          <a:prstGeom prst="rect">
            <a:avLst/>
          </a:prstGeom>
        </p:spPr>
      </p:pic>
      <p:sp>
        <p:nvSpPr>
          <p:cNvPr id="3" name="TextBox 3"/>
          <p:cNvSpPr txBox="1"/>
          <p:nvPr/>
        </p:nvSpPr>
        <p:spPr>
          <a:xfrm>
            <a:off x="1484029" y="849067"/>
            <a:ext cx="590772"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XIV</a:t>
            </a:r>
          </a:p>
        </p:txBody>
      </p:sp>
      <p:sp>
        <p:nvSpPr>
          <p:cNvPr id="4" name="TextBox 4"/>
          <p:cNvSpPr txBox="1"/>
          <p:nvPr/>
        </p:nvSpPr>
        <p:spPr>
          <a:xfrm>
            <a:off x="2245960" y="861386"/>
            <a:ext cx="2976444"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RESULTS &amp; DISCUSSION</a:t>
            </a:r>
          </a:p>
        </p:txBody>
      </p:sp>
      <p:sp>
        <p:nvSpPr>
          <p:cNvPr id="5" name="TextBox 5"/>
          <p:cNvSpPr txBox="1"/>
          <p:nvPr/>
        </p:nvSpPr>
        <p:spPr>
          <a:xfrm>
            <a:off x="1779415" y="2048694"/>
            <a:ext cx="11545848" cy="1327992"/>
          </a:xfrm>
          <a:prstGeom prst="rect">
            <a:avLst/>
          </a:prstGeom>
        </p:spPr>
        <p:txBody>
          <a:bodyPr lIns="0" tIns="0" rIns="0" bIns="0" rtlCol="0" anchor="t">
            <a:spAutoFit/>
          </a:bodyPr>
          <a:lstStyle/>
          <a:p>
            <a:pPr marL="431804" lvl="1" indent="-215902" algn="just">
              <a:lnSpc>
                <a:spcPts val="3600"/>
              </a:lnSpc>
              <a:buFont typeface="Arial"/>
              <a:buChar char="•"/>
            </a:pPr>
            <a:r>
              <a:rPr lang="en-US" sz="2000" b="1" dirty="0">
                <a:solidFill>
                  <a:srgbClr val="804F3B"/>
                </a:solidFill>
                <a:latin typeface="Arial" panose="020B0604020202020204" pitchFamily="34" charset="0"/>
                <a:cs typeface="Arial" panose="020B0604020202020204" pitchFamily="34" charset="0"/>
              </a:rPr>
              <a:t>Our model is well fit after running 300 epochs which is represented in 2 graphs below in figure including Train accuracy &amp; validation accuracy and also train loss and validation loss.</a:t>
            </a:r>
          </a:p>
        </p:txBody>
      </p:sp>
      <p:sp>
        <p:nvSpPr>
          <p:cNvPr id="6" name="TextBox 6"/>
          <p:cNvSpPr txBox="1"/>
          <p:nvPr/>
        </p:nvSpPr>
        <p:spPr>
          <a:xfrm>
            <a:off x="5437613" y="8799012"/>
            <a:ext cx="4281700" cy="774814"/>
          </a:xfrm>
          <a:prstGeom prst="rect">
            <a:avLst/>
          </a:prstGeom>
        </p:spPr>
        <p:txBody>
          <a:bodyPr lIns="0" tIns="0" rIns="0" bIns="0" rtlCol="0" anchor="t">
            <a:spAutoFit/>
          </a:bodyPr>
          <a:lstStyle/>
          <a:p>
            <a:pPr>
              <a:lnSpc>
                <a:spcPts val="3114"/>
              </a:lnSpc>
            </a:pPr>
            <a:r>
              <a:rPr lang="en-US" sz="1946">
                <a:solidFill>
                  <a:srgbClr val="804F3B"/>
                </a:solidFill>
                <a:latin typeface="Radley Bold"/>
              </a:rPr>
              <a:t>Figure: Loss and accuracy graph</a:t>
            </a:r>
          </a:p>
          <a:p>
            <a:pPr>
              <a:lnSpc>
                <a:spcPts val="3114"/>
              </a:lnSpc>
            </a:pPr>
            <a:endParaRPr lang="en-US" sz="1946">
              <a:solidFill>
                <a:srgbClr val="804F3B"/>
              </a:solidFill>
              <a:latin typeface="Radley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703961"/>
            <a:ext cx="590772"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XV</a:t>
            </a:r>
          </a:p>
        </p:txBody>
      </p:sp>
      <p:sp>
        <p:nvSpPr>
          <p:cNvPr id="3" name="TextBox 3"/>
          <p:cNvSpPr txBox="1"/>
          <p:nvPr/>
        </p:nvSpPr>
        <p:spPr>
          <a:xfrm>
            <a:off x="1790631" y="716280"/>
            <a:ext cx="2976444"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RESULTS &amp; DISCUSSION</a:t>
            </a:r>
          </a:p>
        </p:txBody>
      </p:sp>
      <p:sp>
        <p:nvSpPr>
          <p:cNvPr id="4" name="TextBox 4"/>
          <p:cNvSpPr txBox="1"/>
          <p:nvPr/>
        </p:nvSpPr>
        <p:spPr>
          <a:xfrm>
            <a:off x="1028700" y="1429352"/>
            <a:ext cx="9770291" cy="505010"/>
          </a:xfrm>
          <a:prstGeom prst="rect">
            <a:avLst/>
          </a:prstGeom>
        </p:spPr>
        <p:txBody>
          <a:bodyPr lIns="0" tIns="0" rIns="0" bIns="0" rtlCol="0" anchor="t">
            <a:spAutoFit/>
          </a:bodyPr>
          <a:lstStyle/>
          <a:p>
            <a:pPr algn="just">
              <a:lnSpc>
                <a:spcPts val="4451"/>
              </a:lnSpc>
            </a:pPr>
            <a:r>
              <a:rPr lang="en-US" sz="2473" b="1" dirty="0">
                <a:solidFill>
                  <a:srgbClr val="804F3B"/>
                </a:solidFill>
                <a:latin typeface="Arial" panose="020B0604020202020204" pitchFamily="34" charset="0"/>
                <a:cs typeface="Arial" panose="020B0604020202020204" pitchFamily="34" charset="0"/>
              </a:rPr>
              <a:t>Model Performance (0= Covid, 1= Normal)</a:t>
            </a:r>
          </a:p>
        </p:txBody>
      </p:sp>
      <p:sp>
        <p:nvSpPr>
          <p:cNvPr id="5" name="TextBox 5"/>
          <p:cNvSpPr txBox="1"/>
          <p:nvPr/>
        </p:nvSpPr>
        <p:spPr>
          <a:xfrm>
            <a:off x="1028700" y="6590928"/>
            <a:ext cx="8962322" cy="2266949"/>
          </a:xfrm>
          <a:prstGeom prst="rect">
            <a:avLst/>
          </a:prstGeom>
        </p:spPr>
        <p:txBody>
          <a:bodyPr lIns="0" tIns="0" rIns="0" bIns="0" rtlCol="0" anchor="t">
            <a:spAutoFit/>
          </a:bodyPr>
          <a:lstStyle/>
          <a:p>
            <a:pPr algn="just">
              <a:lnSpc>
                <a:spcPts val="3600"/>
              </a:lnSpc>
            </a:pPr>
            <a:r>
              <a:rPr lang="en-US" sz="2000" b="1" dirty="0">
                <a:solidFill>
                  <a:schemeClr val="accent2">
                    <a:lumMod val="75000"/>
                  </a:schemeClr>
                </a:solidFill>
                <a:latin typeface="Arial" panose="020B0604020202020204" pitchFamily="34" charset="0"/>
                <a:cs typeface="Arial" panose="020B0604020202020204" pitchFamily="34" charset="0"/>
              </a:rPr>
              <a:t>Confusion Matrix</a:t>
            </a:r>
          </a:p>
          <a:p>
            <a:pPr marL="431804" lvl="1" indent="-215902" algn="just">
              <a:lnSpc>
                <a:spcPts val="3600"/>
              </a:lnSpc>
              <a:buFont typeface="Arial"/>
              <a:buChar char="•"/>
            </a:pPr>
            <a:r>
              <a:rPr lang="en-US" sz="2000" dirty="0">
                <a:solidFill>
                  <a:srgbClr val="212121"/>
                </a:solidFill>
                <a:latin typeface="Raleway"/>
              </a:rPr>
              <a:t>A confusion matrix is a tabular summary of the number of correct and incorrect predictions made by a classifier. </a:t>
            </a:r>
          </a:p>
          <a:p>
            <a:pPr marL="431804" lvl="1" indent="-215902" algn="just">
              <a:lnSpc>
                <a:spcPts val="3600"/>
              </a:lnSpc>
              <a:buFont typeface="Arial"/>
              <a:buChar char="•"/>
            </a:pPr>
            <a:r>
              <a:rPr lang="en-US" sz="2000" dirty="0">
                <a:solidFill>
                  <a:srgbClr val="212121"/>
                </a:solidFill>
                <a:latin typeface="Raleway"/>
              </a:rPr>
              <a:t>It is used to measure the performance of a classification model.</a:t>
            </a:r>
          </a:p>
          <a:p>
            <a:pPr marL="431804" lvl="1" indent="-215902" algn="just">
              <a:lnSpc>
                <a:spcPts val="3600"/>
              </a:lnSpc>
              <a:buFont typeface="Arial"/>
              <a:buChar char="•"/>
            </a:pPr>
            <a:r>
              <a:rPr lang="en-US" sz="2000" dirty="0">
                <a:solidFill>
                  <a:srgbClr val="212121"/>
                </a:solidFill>
                <a:latin typeface="Raleway"/>
              </a:rPr>
              <a:t>Proposed models confusion matrix is shown in figure z.</a:t>
            </a:r>
          </a:p>
        </p:txBody>
      </p:sp>
      <p:grpSp>
        <p:nvGrpSpPr>
          <p:cNvPr id="6" name="Group 6"/>
          <p:cNvGrpSpPr/>
          <p:nvPr/>
        </p:nvGrpSpPr>
        <p:grpSpPr>
          <a:xfrm>
            <a:off x="11841875" y="4502631"/>
            <a:ext cx="4428559" cy="4443293"/>
            <a:chOff x="0" y="0"/>
            <a:chExt cx="5904746" cy="5924391"/>
          </a:xfrm>
        </p:grpSpPr>
        <p:pic>
          <p:nvPicPr>
            <p:cNvPr id="7" name="Picture 7"/>
            <p:cNvPicPr>
              <a:picLocks noChangeAspect="1"/>
            </p:cNvPicPr>
            <p:nvPr/>
          </p:nvPicPr>
          <p:blipFill>
            <a:blip r:embed="rId2"/>
            <a:srcRect/>
            <a:stretch>
              <a:fillRect/>
            </a:stretch>
          </p:blipFill>
          <p:spPr>
            <a:xfrm>
              <a:off x="0" y="0"/>
              <a:ext cx="5904746" cy="5280501"/>
            </a:xfrm>
            <a:prstGeom prst="rect">
              <a:avLst/>
            </a:prstGeom>
          </p:spPr>
        </p:pic>
        <p:sp>
          <p:nvSpPr>
            <p:cNvPr id="8" name="TextBox 8"/>
            <p:cNvSpPr txBox="1"/>
            <p:nvPr/>
          </p:nvSpPr>
          <p:spPr>
            <a:xfrm>
              <a:off x="1212092" y="5543814"/>
              <a:ext cx="4692654" cy="380577"/>
            </a:xfrm>
            <a:prstGeom prst="rect">
              <a:avLst/>
            </a:prstGeom>
          </p:spPr>
          <p:txBody>
            <a:bodyPr lIns="0" tIns="0" rIns="0" bIns="0" rtlCol="0" anchor="t">
              <a:spAutoFit/>
            </a:bodyPr>
            <a:lstStyle/>
            <a:p>
              <a:pPr>
                <a:lnSpc>
                  <a:spcPts val="2559"/>
                </a:lnSpc>
              </a:pPr>
              <a:r>
                <a:rPr lang="en-US" sz="1599">
                  <a:solidFill>
                    <a:srgbClr val="804F3B"/>
                  </a:solidFill>
                  <a:latin typeface="Radley Bold"/>
                </a:rPr>
                <a:t>Figure: Confusion matrix</a:t>
              </a:r>
            </a:p>
          </p:txBody>
        </p:sp>
      </p:grpSp>
      <p:pic>
        <p:nvPicPr>
          <p:cNvPr id="9" name="Picture 9"/>
          <p:cNvPicPr>
            <a:picLocks noChangeAspect="1"/>
          </p:cNvPicPr>
          <p:nvPr/>
        </p:nvPicPr>
        <p:blipFill>
          <a:blip r:embed="rId3"/>
          <a:srcRect/>
          <a:stretch>
            <a:fillRect/>
          </a:stretch>
        </p:blipFill>
        <p:spPr>
          <a:xfrm>
            <a:off x="1028700" y="2165604"/>
            <a:ext cx="8836168" cy="2911919"/>
          </a:xfrm>
          <a:prstGeom prst="rect">
            <a:avLst/>
          </a:prstGeom>
        </p:spPr>
      </p:pic>
      <p:sp>
        <p:nvSpPr>
          <p:cNvPr id="10" name="TextBox 10"/>
          <p:cNvSpPr txBox="1"/>
          <p:nvPr/>
        </p:nvSpPr>
        <p:spPr>
          <a:xfrm>
            <a:off x="3475437" y="5437600"/>
            <a:ext cx="4352139" cy="376158"/>
          </a:xfrm>
          <a:prstGeom prst="rect">
            <a:avLst/>
          </a:prstGeom>
        </p:spPr>
        <p:txBody>
          <a:bodyPr lIns="0" tIns="0" rIns="0" bIns="0" rtlCol="0" anchor="t">
            <a:spAutoFit/>
          </a:bodyPr>
          <a:lstStyle/>
          <a:p>
            <a:pPr>
              <a:lnSpc>
                <a:spcPts val="3165"/>
              </a:lnSpc>
            </a:pPr>
            <a:r>
              <a:rPr lang="en-US" sz="1978">
                <a:solidFill>
                  <a:srgbClr val="804F3B"/>
                </a:solidFill>
                <a:latin typeface="Radley Bold"/>
              </a:rPr>
              <a:t>Figure: Fig: Model performance data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694848" y="2236298"/>
            <a:ext cx="8898304" cy="2998341"/>
          </a:xfrm>
          <a:prstGeom prst="rect">
            <a:avLst/>
          </a:prstGeom>
        </p:spPr>
      </p:pic>
      <p:pic>
        <p:nvPicPr>
          <p:cNvPr id="3" name="Picture 3"/>
          <p:cNvPicPr>
            <a:picLocks noChangeAspect="1"/>
          </p:cNvPicPr>
          <p:nvPr/>
        </p:nvPicPr>
        <p:blipFill>
          <a:blip r:embed="rId3"/>
          <a:srcRect/>
          <a:stretch>
            <a:fillRect/>
          </a:stretch>
        </p:blipFill>
        <p:spPr>
          <a:xfrm>
            <a:off x="4164309" y="6437926"/>
            <a:ext cx="11427914" cy="2622577"/>
          </a:xfrm>
          <a:prstGeom prst="rect">
            <a:avLst/>
          </a:prstGeom>
        </p:spPr>
      </p:pic>
      <p:sp>
        <p:nvSpPr>
          <p:cNvPr id="4" name="TextBox 4"/>
          <p:cNvSpPr txBox="1"/>
          <p:nvPr/>
        </p:nvSpPr>
        <p:spPr>
          <a:xfrm>
            <a:off x="1028700" y="1256461"/>
            <a:ext cx="5716747" cy="525918"/>
          </a:xfrm>
          <a:prstGeom prst="rect">
            <a:avLst/>
          </a:prstGeom>
        </p:spPr>
        <p:txBody>
          <a:bodyPr lIns="0" tIns="0" rIns="0" bIns="0" rtlCol="0" anchor="t">
            <a:spAutoFit/>
          </a:bodyPr>
          <a:lstStyle/>
          <a:p>
            <a:pPr algn="just">
              <a:lnSpc>
                <a:spcPts val="4451"/>
              </a:lnSpc>
            </a:pPr>
            <a:r>
              <a:rPr lang="en-US" sz="2473">
                <a:solidFill>
                  <a:srgbClr val="804F3B"/>
                </a:solidFill>
                <a:latin typeface="Raleway Bold"/>
              </a:rPr>
              <a:t>VGG16 model graph &amp; Perdormance</a:t>
            </a:r>
          </a:p>
        </p:txBody>
      </p:sp>
      <p:sp>
        <p:nvSpPr>
          <p:cNvPr id="5" name="TextBox 5"/>
          <p:cNvSpPr txBox="1"/>
          <p:nvPr/>
        </p:nvSpPr>
        <p:spPr>
          <a:xfrm>
            <a:off x="1028700" y="703961"/>
            <a:ext cx="590772"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XV</a:t>
            </a:r>
          </a:p>
        </p:txBody>
      </p:sp>
      <p:sp>
        <p:nvSpPr>
          <p:cNvPr id="6" name="TextBox 6"/>
          <p:cNvSpPr txBox="1"/>
          <p:nvPr/>
        </p:nvSpPr>
        <p:spPr>
          <a:xfrm>
            <a:off x="1790631" y="716280"/>
            <a:ext cx="2976444"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RESULTS &amp; DISCUSSION</a:t>
            </a:r>
          </a:p>
        </p:txBody>
      </p:sp>
      <p:sp>
        <p:nvSpPr>
          <p:cNvPr id="7" name="TextBox 7"/>
          <p:cNvSpPr txBox="1"/>
          <p:nvPr/>
        </p:nvSpPr>
        <p:spPr>
          <a:xfrm>
            <a:off x="6745447" y="5158439"/>
            <a:ext cx="4797106" cy="376158"/>
          </a:xfrm>
          <a:prstGeom prst="rect">
            <a:avLst/>
          </a:prstGeom>
        </p:spPr>
        <p:txBody>
          <a:bodyPr lIns="0" tIns="0" rIns="0" bIns="0" rtlCol="0" anchor="t">
            <a:spAutoFit/>
          </a:bodyPr>
          <a:lstStyle/>
          <a:p>
            <a:pPr>
              <a:lnSpc>
                <a:spcPts val="3165"/>
              </a:lnSpc>
            </a:pPr>
            <a:r>
              <a:rPr lang="en-US" sz="1978">
                <a:solidFill>
                  <a:srgbClr val="804F3B"/>
                </a:solidFill>
                <a:latin typeface="Radley Bold"/>
              </a:rPr>
              <a:t>Figure: Accuracy and loss graph vs epochs</a:t>
            </a:r>
          </a:p>
        </p:txBody>
      </p:sp>
      <p:sp>
        <p:nvSpPr>
          <p:cNvPr id="8" name="TextBox 8"/>
          <p:cNvSpPr txBox="1"/>
          <p:nvPr/>
        </p:nvSpPr>
        <p:spPr>
          <a:xfrm>
            <a:off x="7523455" y="6061768"/>
            <a:ext cx="4019097" cy="376158"/>
          </a:xfrm>
          <a:prstGeom prst="rect">
            <a:avLst/>
          </a:prstGeom>
        </p:spPr>
        <p:txBody>
          <a:bodyPr lIns="0" tIns="0" rIns="0" bIns="0" rtlCol="0" anchor="t">
            <a:spAutoFit/>
          </a:bodyPr>
          <a:lstStyle/>
          <a:p>
            <a:pPr>
              <a:lnSpc>
                <a:spcPts val="3165"/>
              </a:lnSpc>
            </a:pPr>
            <a:r>
              <a:rPr lang="en-US" sz="1978">
                <a:solidFill>
                  <a:srgbClr val="804F3B"/>
                </a:solidFill>
                <a:latin typeface="Radley Bold"/>
              </a:rPr>
              <a:t>Table The performance of VGG16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821645" y="2229834"/>
            <a:ext cx="8644711" cy="3008512"/>
          </a:xfrm>
          <a:prstGeom prst="rect">
            <a:avLst/>
          </a:prstGeom>
        </p:spPr>
      </p:pic>
      <p:pic>
        <p:nvPicPr>
          <p:cNvPr id="3" name="Picture 3"/>
          <p:cNvPicPr>
            <a:picLocks noChangeAspect="1"/>
          </p:cNvPicPr>
          <p:nvPr/>
        </p:nvPicPr>
        <p:blipFill>
          <a:blip r:embed="rId3"/>
          <a:srcRect/>
          <a:stretch>
            <a:fillRect/>
          </a:stretch>
        </p:blipFill>
        <p:spPr>
          <a:xfrm>
            <a:off x="3889771" y="6575447"/>
            <a:ext cx="10508457" cy="2314800"/>
          </a:xfrm>
          <a:prstGeom prst="rect">
            <a:avLst/>
          </a:prstGeom>
        </p:spPr>
      </p:pic>
      <p:sp>
        <p:nvSpPr>
          <p:cNvPr id="4" name="TextBox 4"/>
          <p:cNvSpPr txBox="1"/>
          <p:nvPr/>
        </p:nvSpPr>
        <p:spPr>
          <a:xfrm>
            <a:off x="1028700" y="1213239"/>
            <a:ext cx="6214265" cy="505010"/>
          </a:xfrm>
          <a:prstGeom prst="rect">
            <a:avLst/>
          </a:prstGeom>
        </p:spPr>
        <p:txBody>
          <a:bodyPr lIns="0" tIns="0" rIns="0" bIns="0" rtlCol="0" anchor="t">
            <a:spAutoFit/>
          </a:bodyPr>
          <a:lstStyle/>
          <a:p>
            <a:pPr algn="just">
              <a:lnSpc>
                <a:spcPts val="4451"/>
              </a:lnSpc>
            </a:pPr>
            <a:r>
              <a:rPr lang="en-US" sz="2473" b="1" dirty="0" err="1">
                <a:solidFill>
                  <a:srgbClr val="804F3B"/>
                </a:solidFill>
                <a:latin typeface="Arial" panose="020B0604020202020204" pitchFamily="34" charset="0"/>
                <a:cs typeface="Arial" panose="020B0604020202020204" pitchFamily="34" charset="0"/>
              </a:rPr>
              <a:t>Densenet</a:t>
            </a:r>
            <a:r>
              <a:rPr lang="en-US" sz="2473" b="1" dirty="0">
                <a:solidFill>
                  <a:srgbClr val="804F3B"/>
                </a:solidFill>
                <a:latin typeface="Arial" panose="020B0604020202020204" pitchFamily="34" charset="0"/>
                <a:cs typeface="Arial" panose="020B0604020202020204" pitchFamily="34" charset="0"/>
              </a:rPr>
              <a:t> model graph and performance</a:t>
            </a:r>
          </a:p>
        </p:txBody>
      </p:sp>
      <p:sp>
        <p:nvSpPr>
          <p:cNvPr id="5" name="TextBox 5"/>
          <p:cNvSpPr txBox="1"/>
          <p:nvPr/>
        </p:nvSpPr>
        <p:spPr>
          <a:xfrm>
            <a:off x="1028700" y="703961"/>
            <a:ext cx="590772"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XV</a:t>
            </a:r>
          </a:p>
        </p:txBody>
      </p:sp>
      <p:sp>
        <p:nvSpPr>
          <p:cNvPr id="6" name="TextBox 6"/>
          <p:cNvSpPr txBox="1"/>
          <p:nvPr/>
        </p:nvSpPr>
        <p:spPr>
          <a:xfrm>
            <a:off x="1790631" y="716280"/>
            <a:ext cx="2976444"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RESULTS &amp; DISCUSSION</a:t>
            </a:r>
          </a:p>
        </p:txBody>
      </p:sp>
      <p:sp>
        <p:nvSpPr>
          <p:cNvPr id="7" name="TextBox 7"/>
          <p:cNvSpPr txBox="1"/>
          <p:nvPr/>
        </p:nvSpPr>
        <p:spPr>
          <a:xfrm>
            <a:off x="7242965" y="5342137"/>
            <a:ext cx="4137503" cy="305784"/>
          </a:xfrm>
          <a:prstGeom prst="rect">
            <a:avLst/>
          </a:prstGeom>
        </p:spPr>
        <p:txBody>
          <a:bodyPr lIns="0" tIns="0" rIns="0" bIns="0" rtlCol="0" anchor="t">
            <a:spAutoFit/>
          </a:bodyPr>
          <a:lstStyle/>
          <a:p>
            <a:pPr>
              <a:lnSpc>
                <a:spcPts val="2669"/>
              </a:lnSpc>
            </a:pPr>
            <a:r>
              <a:rPr lang="en-US" sz="1668">
                <a:solidFill>
                  <a:srgbClr val="804F3B"/>
                </a:solidFill>
                <a:latin typeface="Radley Bold"/>
              </a:rPr>
              <a:t>Figure: Accuracy and loss graph vs epochs</a:t>
            </a:r>
          </a:p>
        </p:txBody>
      </p:sp>
      <p:sp>
        <p:nvSpPr>
          <p:cNvPr id="8" name="TextBox 8"/>
          <p:cNvSpPr txBox="1"/>
          <p:nvPr/>
        </p:nvSpPr>
        <p:spPr>
          <a:xfrm>
            <a:off x="6907532" y="6199289"/>
            <a:ext cx="4472936" cy="376158"/>
          </a:xfrm>
          <a:prstGeom prst="rect">
            <a:avLst/>
          </a:prstGeom>
        </p:spPr>
        <p:txBody>
          <a:bodyPr lIns="0" tIns="0" rIns="0" bIns="0" rtlCol="0" anchor="t">
            <a:spAutoFit/>
          </a:bodyPr>
          <a:lstStyle/>
          <a:p>
            <a:pPr>
              <a:lnSpc>
                <a:spcPts val="3165"/>
              </a:lnSpc>
            </a:pPr>
            <a:r>
              <a:rPr lang="en-US" sz="1978">
                <a:solidFill>
                  <a:srgbClr val="804F3B"/>
                </a:solidFill>
                <a:latin typeface="Radley Bold"/>
              </a:rPr>
              <a:t>Table: The performance of Densemet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6" b="126"/>
          <a:stretch>
            <a:fillRect/>
          </a:stretch>
        </p:blipFill>
        <p:spPr>
          <a:xfrm>
            <a:off x="4564046" y="2048444"/>
            <a:ext cx="8530525" cy="2991916"/>
          </a:xfrm>
          <a:prstGeom prst="rect">
            <a:avLst/>
          </a:prstGeom>
        </p:spPr>
      </p:pic>
      <p:pic>
        <p:nvPicPr>
          <p:cNvPr id="3" name="Picture 3"/>
          <p:cNvPicPr>
            <a:picLocks noChangeAspect="1"/>
          </p:cNvPicPr>
          <p:nvPr/>
        </p:nvPicPr>
        <p:blipFill>
          <a:blip r:embed="rId3"/>
          <a:srcRect/>
          <a:stretch>
            <a:fillRect/>
          </a:stretch>
        </p:blipFill>
        <p:spPr>
          <a:xfrm>
            <a:off x="3912905" y="6625695"/>
            <a:ext cx="10462191" cy="2279263"/>
          </a:xfrm>
          <a:prstGeom prst="rect">
            <a:avLst/>
          </a:prstGeom>
        </p:spPr>
      </p:pic>
      <p:sp>
        <p:nvSpPr>
          <p:cNvPr id="4" name="TextBox 4"/>
          <p:cNvSpPr txBox="1"/>
          <p:nvPr/>
        </p:nvSpPr>
        <p:spPr>
          <a:xfrm>
            <a:off x="1028700" y="1189150"/>
            <a:ext cx="6728274" cy="505010"/>
          </a:xfrm>
          <a:prstGeom prst="rect">
            <a:avLst/>
          </a:prstGeom>
        </p:spPr>
        <p:txBody>
          <a:bodyPr lIns="0" tIns="0" rIns="0" bIns="0" rtlCol="0" anchor="t">
            <a:spAutoFit/>
          </a:bodyPr>
          <a:lstStyle/>
          <a:p>
            <a:pPr algn="just">
              <a:lnSpc>
                <a:spcPts val="4451"/>
              </a:lnSpc>
            </a:pPr>
            <a:r>
              <a:rPr lang="en-US" sz="2473" b="1" dirty="0">
                <a:solidFill>
                  <a:srgbClr val="804F3B"/>
                </a:solidFill>
                <a:latin typeface="Arial" panose="020B0604020202020204" pitchFamily="34" charset="0"/>
                <a:cs typeface="Arial" panose="020B0604020202020204" pitchFamily="34" charset="0"/>
              </a:rPr>
              <a:t>InceptionV3 model graph and performance</a:t>
            </a:r>
          </a:p>
        </p:txBody>
      </p:sp>
      <p:sp>
        <p:nvSpPr>
          <p:cNvPr id="5" name="TextBox 5"/>
          <p:cNvSpPr txBox="1"/>
          <p:nvPr/>
        </p:nvSpPr>
        <p:spPr>
          <a:xfrm>
            <a:off x="1028700" y="679873"/>
            <a:ext cx="590772"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XV</a:t>
            </a:r>
          </a:p>
        </p:txBody>
      </p:sp>
      <p:sp>
        <p:nvSpPr>
          <p:cNvPr id="6" name="TextBox 6"/>
          <p:cNvSpPr txBox="1"/>
          <p:nvPr/>
        </p:nvSpPr>
        <p:spPr>
          <a:xfrm>
            <a:off x="1790631" y="692192"/>
            <a:ext cx="2976444"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RESULTS &amp; DISCUSSION</a:t>
            </a:r>
          </a:p>
        </p:txBody>
      </p:sp>
      <p:sp>
        <p:nvSpPr>
          <p:cNvPr id="7" name="TextBox 7"/>
          <p:cNvSpPr txBox="1"/>
          <p:nvPr/>
        </p:nvSpPr>
        <p:spPr>
          <a:xfrm>
            <a:off x="7075248" y="5316584"/>
            <a:ext cx="4137503" cy="305784"/>
          </a:xfrm>
          <a:prstGeom prst="rect">
            <a:avLst/>
          </a:prstGeom>
        </p:spPr>
        <p:txBody>
          <a:bodyPr lIns="0" tIns="0" rIns="0" bIns="0" rtlCol="0" anchor="t">
            <a:spAutoFit/>
          </a:bodyPr>
          <a:lstStyle/>
          <a:p>
            <a:pPr>
              <a:lnSpc>
                <a:spcPts val="2669"/>
              </a:lnSpc>
            </a:pPr>
            <a:r>
              <a:rPr lang="en-US" sz="1668">
                <a:solidFill>
                  <a:srgbClr val="804F3B"/>
                </a:solidFill>
                <a:latin typeface="Radley Bold"/>
              </a:rPr>
              <a:t>Figure: Accuracy and loss graph vs epochs</a:t>
            </a:r>
          </a:p>
        </p:txBody>
      </p:sp>
      <p:sp>
        <p:nvSpPr>
          <p:cNvPr id="8" name="TextBox 8"/>
          <p:cNvSpPr txBox="1"/>
          <p:nvPr/>
        </p:nvSpPr>
        <p:spPr>
          <a:xfrm>
            <a:off x="6907532" y="6249537"/>
            <a:ext cx="4472936" cy="376158"/>
          </a:xfrm>
          <a:prstGeom prst="rect">
            <a:avLst/>
          </a:prstGeom>
        </p:spPr>
        <p:txBody>
          <a:bodyPr lIns="0" tIns="0" rIns="0" bIns="0" rtlCol="0" anchor="t">
            <a:spAutoFit/>
          </a:bodyPr>
          <a:lstStyle/>
          <a:p>
            <a:pPr>
              <a:lnSpc>
                <a:spcPts val="3165"/>
              </a:lnSpc>
            </a:pPr>
            <a:r>
              <a:rPr lang="en-US" sz="1978">
                <a:solidFill>
                  <a:srgbClr val="804F3B"/>
                </a:solidFill>
                <a:latin typeface="Radley Bold"/>
              </a:rPr>
              <a:t>Table: The performance of Inception v3</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13401" y="3786716"/>
            <a:ext cx="13861197" cy="2713568"/>
          </a:xfrm>
          <a:prstGeom prst="rect">
            <a:avLst/>
          </a:prstGeom>
        </p:spPr>
      </p:pic>
      <p:sp>
        <p:nvSpPr>
          <p:cNvPr id="3" name="TextBox 3"/>
          <p:cNvSpPr txBox="1"/>
          <p:nvPr/>
        </p:nvSpPr>
        <p:spPr>
          <a:xfrm>
            <a:off x="1028700" y="679873"/>
            <a:ext cx="590772"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XV</a:t>
            </a:r>
          </a:p>
        </p:txBody>
      </p:sp>
      <p:sp>
        <p:nvSpPr>
          <p:cNvPr id="4" name="TextBox 4"/>
          <p:cNvSpPr txBox="1"/>
          <p:nvPr/>
        </p:nvSpPr>
        <p:spPr>
          <a:xfrm>
            <a:off x="1790631" y="692192"/>
            <a:ext cx="1853142"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COMPARISONS</a:t>
            </a:r>
          </a:p>
        </p:txBody>
      </p:sp>
      <p:sp>
        <p:nvSpPr>
          <p:cNvPr id="5" name="TextBox 5"/>
          <p:cNvSpPr txBox="1"/>
          <p:nvPr/>
        </p:nvSpPr>
        <p:spPr>
          <a:xfrm>
            <a:off x="4518678" y="3410558"/>
            <a:ext cx="9844326" cy="376158"/>
          </a:xfrm>
          <a:prstGeom prst="rect">
            <a:avLst/>
          </a:prstGeom>
        </p:spPr>
        <p:txBody>
          <a:bodyPr lIns="0" tIns="0" rIns="0" bIns="0" rtlCol="0" anchor="t">
            <a:spAutoFit/>
          </a:bodyPr>
          <a:lstStyle/>
          <a:p>
            <a:pPr>
              <a:lnSpc>
                <a:spcPts val="3165"/>
              </a:lnSpc>
            </a:pPr>
            <a:r>
              <a:rPr lang="en-US" sz="1978">
                <a:solidFill>
                  <a:srgbClr val="804F3B"/>
                </a:solidFill>
                <a:latin typeface="Radley Bold"/>
              </a:rPr>
              <a:t>Table: Comparing our proposed model with simulated transfer learning approaches</a:t>
            </a:r>
          </a:p>
        </p:txBody>
      </p:sp>
      <p:sp>
        <p:nvSpPr>
          <p:cNvPr id="6" name="TextBox 6"/>
          <p:cNvSpPr txBox="1"/>
          <p:nvPr/>
        </p:nvSpPr>
        <p:spPr>
          <a:xfrm>
            <a:off x="1028700" y="1189150"/>
            <a:ext cx="8412141" cy="525918"/>
          </a:xfrm>
          <a:prstGeom prst="rect">
            <a:avLst/>
          </a:prstGeom>
        </p:spPr>
        <p:txBody>
          <a:bodyPr lIns="0" tIns="0" rIns="0" bIns="0" rtlCol="0" anchor="t">
            <a:spAutoFit/>
          </a:bodyPr>
          <a:lstStyle/>
          <a:p>
            <a:pPr algn="just">
              <a:lnSpc>
                <a:spcPts val="4451"/>
              </a:lnSpc>
            </a:pPr>
            <a:r>
              <a:rPr lang="en-US" sz="2473">
                <a:solidFill>
                  <a:srgbClr val="804F3B"/>
                </a:solidFill>
                <a:latin typeface="Raleway Bold"/>
              </a:rPr>
              <a:t>Comparison of our model with Transfer learning model</a:t>
            </a:r>
            <a:r>
              <a:rPr lang="en-US" sz="2473">
                <a:solidFill>
                  <a:srgbClr val="804F3B"/>
                </a:solidFill>
                <a:latin typeface="Raleway"/>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536320" y="3459823"/>
            <a:ext cx="11215360" cy="5614935"/>
          </a:xfrm>
          <a:prstGeom prst="rect">
            <a:avLst/>
          </a:prstGeom>
        </p:spPr>
      </p:pic>
      <p:sp>
        <p:nvSpPr>
          <p:cNvPr id="3" name="TextBox 3"/>
          <p:cNvSpPr txBox="1"/>
          <p:nvPr/>
        </p:nvSpPr>
        <p:spPr>
          <a:xfrm>
            <a:off x="1324086" y="955795"/>
            <a:ext cx="590772"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XV</a:t>
            </a:r>
          </a:p>
        </p:txBody>
      </p:sp>
      <p:sp>
        <p:nvSpPr>
          <p:cNvPr id="4" name="TextBox 4"/>
          <p:cNvSpPr txBox="1"/>
          <p:nvPr/>
        </p:nvSpPr>
        <p:spPr>
          <a:xfrm>
            <a:off x="2086017" y="968114"/>
            <a:ext cx="1853142"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COMPARISONS</a:t>
            </a:r>
          </a:p>
        </p:txBody>
      </p:sp>
      <p:sp>
        <p:nvSpPr>
          <p:cNvPr id="5" name="TextBox 5"/>
          <p:cNvSpPr txBox="1"/>
          <p:nvPr/>
        </p:nvSpPr>
        <p:spPr>
          <a:xfrm>
            <a:off x="5943601" y="3083665"/>
            <a:ext cx="5555521" cy="376158"/>
          </a:xfrm>
          <a:prstGeom prst="rect">
            <a:avLst/>
          </a:prstGeom>
        </p:spPr>
        <p:txBody>
          <a:bodyPr lIns="0" tIns="0" rIns="0" bIns="0" rtlCol="0" anchor="t">
            <a:spAutoFit/>
          </a:bodyPr>
          <a:lstStyle/>
          <a:p>
            <a:pPr>
              <a:lnSpc>
                <a:spcPts val="3165"/>
              </a:lnSpc>
            </a:pPr>
            <a:r>
              <a:rPr lang="en-US" sz="1978">
                <a:solidFill>
                  <a:srgbClr val="804F3B"/>
                </a:solidFill>
                <a:latin typeface="Radley Bold"/>
              </a:rPr>
              <a:t>Table: Comparison of our work with recent works</a:t>
            </a:r>
          </a:p>
        </p:txBody>
      </p:sp>
      <p:sp>
        <p:nvSpPr>
          <p:cNvPr id="6" name="TextBox 6"/>
          <p:cNvSpPr txBox="1"/>
          <p:nvPr/>
        </p:nvSpPr>
        <p:spPr>
          <a:xfrm>
            <a:off x="1324086" y="1465073"/>
            <a:ext cx="8412141" cy="525918"/>
          </a:xfrm>
          <a:prstGeom prst="rect">
            <a:avLst/>
          </a:prstGeom>
        </p:spPr>
        <p:txBody>
          <a:bodyPr lIns="0" tIns="0" rIns="0" bIns="0" rtlCol="0" anchor="t">
            <a:spAutoFit/>
          </a:bodyPr>
          <a:lstStyle/>
          <a:p>
            <a:pPr algn="just">
              <a:lnSpc>
                <a:spcPts val="4451"/>
              </a:lnSpc>
            </a:pPr>
            <a:r>
              <a:rPr lang="en-US" sz="2473">
                <a:solidFill>
                  <a:srgbClr val="804F3B"/>
                </a:solidFill>
                <a:latin typeface="Raleway Bold"/>
              </a:rPr>
              <a:t>Comparison of our model with Transfer learning model</a:t>
            </a:r>
            <a:r>
              <a:rPr lang="en-US" sz="2473">
                <a:solidFill>
                  <a:srgbClr val="804F3B"/>
                </a:solidFill>
                <a:latin typeface="Raleway"/>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703961"/>
            <a:ext cx="408503"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XVI</a:t>
            </a:r>
          </a:p>
        </p:txBody>
      </p:sp>
      <p:sp>
        <p:nvSpPr>
          <p:cNvPr id="3" name="TextBox 3"/>
          <p:cNvSpPr txBox="1"/>
          <p:nvPr/>
        </p:nvSpPr>
        <p:spPr>
          <a:xfrm>
            <a:off x="1790631" y="716280"/>
            <a:ext cx="1784271"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GANTT CHART</a:t>
            </a:r>
          </a:p>
        </p:txBody>
      </p:sp>
      <p:sp>
        <p:nvSpPr>
          <p:cNvPr id="4" name="TextBox 4"/>
          <p:cNvSpPr txBox="1"/>
          <p:nvPr/>
        </p:nvSpPr>
        <p:spPr>
          <a:xfrm>
            <a:off x="1048520" y="2469263"/>
            <a:ext cx="4361619" cy="1380914"/>
          </a:xfrm>
          <a:prstGeom prst="rect">
            <a:avLst/>
          </a:prstGeom>
        </p:spPr>
        <p:txBody>
          <a:bodyPr lIns="0" tIns="0" rIns="0" bIns="0" rtlCol="0" anchor="t">
            <a:spAutoFit/>
          </a:bodyPr>
          <a:lstStyle/>
          <a:p>
            <a:pPr>
              <a:lnSpc>
                <a:spcPts val="3686"/>
              </a:lnSpc>
            </a:pPr>
            <a:r>
              <a:rPr lang="en-US" sz="2633" dirty="0">
                <a:solidFill>
                  <a:srgbClr val="804F3B"/>
                </a:solidFill>
                <a:latin typeface="PT Sans"/>
              </a:rPr>
              <a:t>Problem Selection</a:t>
            </a:r>
          </a:p>
          <a:p>
            <a:pPr>
              <a:lnSpc>
                <a:spcPts val="3686"/>
              </a:lnSpc>
            </a:pPr>
            <a:r>
              <a:rPr lang="en-US" sz="2633" dirty="0">
                <a:solidFill>
                  <a:srgbClr val="804F3B"/>
                </a:solidFill>
                <a:latin typeface="PT Sans"/>
              </a:rPr>
              <a:t>Background study</a:t>
            </a:r>
          </a:p>
          <a:p>
            <a:pPr>
              <a:lnSpc>
                <a:spcPts val="3686"/>
              </a:lnSpc>
            </a:pPr>
            <a:r>
              <a:rPr lang="en-US" sz="2633" dirty="0">
                <a:solidFill>
                  <a:srgbClr val="804F3B"/>
                </a:solidFill>
                <a:latin typeface="PT Sans"/>
              </a:rPr>
              <a:t>Literature Review</a:t>
            </a:r>
          </a:p>
        </p:txBody>
      </p:sp>
      <p:sp>
        <p:nvSpPr>
          <p:cNvPr id="5" name="TextBox 5"/>
          <p:cNvSpPr txBox="1"/>
          <p:nvPr/>
        </p:nvSpPr>
        <p:spPr>
          <a:xfrm>
            <a:off x="1028700" y="4216606"/>
            <a:ext cx="5750792" cy="815298"/>
          </a:xfrm>
          <a:prstGeom prst="rect">
            <a:avLst/>
          </a:prstGeom>
        </p:spPr>
        <p:txBody>
          <a:bodyPr lIns="0" tIns="0" rIns="0" bIns="0" rtlCol="0" anchor="t">
            <a:spAutoFit/>
          </a:bodyPr>
          <a:lstStyle/>
          <a:p>
            <a:pPr>
              <a:lnSpc>
                <a:spcPts val="3265"/>
              </a:lnSpc>
            </a:pPr>
            <a:r>
              <a:rPr lang="en-US" sz="2633">
                <a:solidFill>
                  <a:srgbClr val="804F3B"/>
                </a:solidFill>
                <a:latin typeface="PT Sans"/>
              </a:rPr>
              <a:t>Deciding the Problem Statement</a:t>
            </a:r>
          </a:p>
          <a:p>
            <a:pPr>
              <a:lnSpc>
                <a:spcPts val="3265"/>
              </a:lnSpc>
            </a:pPr>
            <a:r>
              <a:rPr lang="en-US" sz="2633">
                <a:solidFill>
                  <a:srgbClr val="804F3B"/>
                </a:solidFill>
                <a:latin typeface="PT Sans"/>
              </a:rPr>
              <a:t>Identifying Research Objectives</a:t>
            </a:r>
          </a:p>
        </p:txBody>
      </p:sp>
      <p:sp>
        <p:nvSpPr>
          <p:cNvPr id="6" name="TextBox 6"/>
          <p:cNvSpPr txBox="1"/>
          <p:nvPr/>
        </p:nvSpPr>
        <p:spPr>
          <a:xfrm>
            <a:off x="1042656" y="5434836"/>
            <a:ext cx="4367483" cy="1224873"/>
          </a:xfrm>
          <a:prstGeom prst="rect">
            <a:avLst/>
          </a:prstGeom>
        </p:spPr>
        <p:txBody>
          <a:bodyPr lIns="0" tIns="0" rIns="0" bIns="0" rtlCol="0" anchor="t">
            <a:spAutoFit/>
          </a:bodyPr>
          <a:lstStyle/>
          <a:p>
            <a:pPr>
              <a:lnSpc>
                <a:spcPts val="3265"/>
              </a:lnSpc>
            </a:pPr>
            <a:r>
              <a:rPr lang="en-US" sz="2633">
                <a:solidFill>
                  <a:srgbClr val="804F3B"/>
                </a:solidFill>
                <a:latin typeface="PT Sans"/>
              </a:rPr>
              <a:t>Designing the Research</a:t>
            </a:r>
          </a:p>
          <a:p>
            <a:pPr>
              <a:lnSpc>
                <a:spcPts val="3265"/>
              </a:lnSpc>
            </a:pPr>
            <a:r>
              <a:rPr lang="en-US" sz="2633">
                <a:solidFill>
                  <a:srgbClr val="804F3B"/>
                </a:solidFill>
                <a:latin typeface="PT Sans"/>
              </a:rPr>
              <a:t>Model Impliment</a:t>
            </a:r>
          </a:p>
          <a:p>
            <a:pPr>
              <a:lnSpc>
                <a:spcPts val="3265"/>
              </a:lnSpc>
            </a:pPr>
            <a:endParaRPr lang="en-US" sz="2633">
              <a:solidFill>
                <a:srgbClr val="804F3B"/>
              </a:solidFill>
              <a:latin typeface="PT Sans"/>
            </a:endParaRPr>
          </a:p>
        </p:txBody>
      </p:sp>
      <p:sp>
        <p:nvSpPr>
          <p:cNvPr id="7" name="TextBox 7"/>
          <p:cNvSpPr txBox="1"/>
          <p:nvPr/>
        </p:nvSpPr>
        <p:spPr>
          <a:xfrm>
            <a:off x="1029638" y="6891268"/>
            <a:ext cx="3227814" cy="815298"/>
          </a:xfrm>
          <a:prstGeom prst="rect">
            <a:avLst/>
          </a:prstGeom>
        </p:spPr>
        <p:txBody>
          <a:bodyPr lIns="0" tIns="0" rIns="0" bIns="0" rtlCol="0" anchor="t">
            <a:spAutoFit/>
          </a:bodyPr>
          <a:lstStyle/>
          <a:p>
            <a:pPr>
              <a:lnSpc>
                <a:spcPts val="3265"/>
              </a:lnSpc>
            </a:pPr>
            <a:r>
              <a:rPr lang="en-US" sz="2633">
                <a:solidFill>
                  <a:srgbClr val="804F3B"/>
                </a:solidFill>
                <a:latin typeface="PT Sans"/>
              </a:rPr>
              <a:t>Optimization Process</a:t>
            </a:r>
          </a:p>
          <a:p>
            <a:pPr>
              <a:lnSpc>
                <a:spcPts val="3265"/>
              </a:lnSpc>
            </a:pPr>
            <a:r>
              <a:rPr lang="en-US" sz="2633">
                <a:solidFill>
                  <a:srgbClr val="804F3B"/>
                </a:solidFill>
                <a:latin typeface="PT Sans"/>
              </a:rPr>
              <a:t>Result collection</a:t>
            </a:r>
          </a:p>
        </p:txBody>
      </p:sp>
      <p:sp>
        <p:nvSpPr>
          <p:cNvPr id="8" name="TextBox 8"/>
          <p:cNvSpPr txBox="1"/>
          <p:nvPr/>
        </p:nvSpPr>
        <p:spPr>
          <a:xfrm>
            <a:off x="1042656" y="8495571"/>
            <a:ext cx="3442964" cy="405723"/>
          </a:xfrm>
          <a:prstGeom prst="rect">
            <a:avLst/>
          </a:prstGeom>
        </p:spPr>
        <p:txBody>
          <a:bodyPr lIns="0" tIns="0" rIns="0" bIns="0" rtlCol="0" anchor="t">
            <a:spAutoFit/>
          </a:bodyPr>
          <a:lstStyle/>
          <a:p>
            <a:pPr>
              <a:lnSpc>
                <a:spcPts val="3265"/>
              </a:lnSpc>
            </a:pPr>
            <a:r>
              <a:rPr lang="en-US" sz="2633">
                <a:solidFill>
                  <a:srgbClr val="804F3B"/>
                </a:solidFill>
                <a:latin typeface="PT Sans"/>
              </a:rPr>
              <a:t>Writting the paper</a:t>
            </a:r>
          </a:p>
        </p:txBody>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40928" y="2460626"/>
            <a:ext cx="12612284" cy="46737"/>
          </a:xfrm>
          <a:prstGeom prst="rect">
            <a:avLst/>
          </a:prstGeom>
        </p:spPr>
      </p:pic>
      <p:grpSp>
        <p:nvGrpSpPr>
          <p:cNvPr id="10" name="Group 10"/>
          <p:cNvGrpSpPr>
            <a:grpSpLocks noChangeAspect="1"/>
          </p:cNvGrpSpPr>
          <p:nvPr/>
        </p:nvGrpSpPr>
        <p:grpSpPr>
          <a:xfrm>
            <a:off x="6183548" y="3112322"/>
            <a:ext cx="219596" cy="219595"/>
            <a:chOff x="0" y="0"/>
            <a:chExt cx="6350000" cy="6350000"/>
          </a:xfrm>
        </p:grpSpPr>
        <p:sp>
          <p:nvSpPr>
            <p:cNvPr id="11" name="Freeform 1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solidFill>
          </p:spPr>
        </p:sp>
      </p:grpSp>
      <p:grpSp>
        <p:nvGrpSpPr>
          <p:cNvPr id="12" name="Group 12"/>
          <p:cNvGrpSpPr>
            <a:grpSpLocks noChangeAspect="1"/>
          </p:cNvGrpSpPr>
          <p:nvPr/>
        </p:nvGrpSpPr>
        <p:grpSpPr>
          <a:xfrm>
            <a:off x="7706254" y="3112322"/>
            <a:ext cx="219596" cy="219595"/>
            <a:chOff x="0" y="0"/>
            <a:chExt cx="6350000" cy="6350000"/>
          </a:xfrm>
        </p:grpSpPr>
        <p:sp>
          <p:nvSpPr>
            <p:cNvPr id="13" name="Freeform 1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4" name="Group 14"/>
          <p:cNvGrpSpPr>
            <a:grpSpLocks noChangeAspect="1"/>
          </p:cNvGrpSpPr>
          <p:nvPr/>
        </p:nvGrpSpPr>
        <p:grpSpPr>
          <a:xfrm>
            <a:off x="6554295" y="3112322"/>
            <a:ext cx="219595" cy="219595"/>
            <a:chOff x="0" y="0"/>
            <a:chExt cx="6350000" cy="6350000"/>
          </a:xfrm>
        </p:grpSpPr>
        <p:sp>
          <p:nvSpPr>
            <p:cNvPr id="15" name="Freeform 1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solidFill>
          </p:spPr>
        </p:sp>
      </p:grpSp>
      <p:grpSp>
        <p:nvGrpSpPr>
          <p:cNvPr id="16" name="Group 16"/>
          <p:cNvGrpSpPr>
            <a:grpSpLocks noChangeAspect="1"/>
          </p:cNvGrpSpPr>
          <p:nvPr/>
        </p:nvGrpSpPr>
        <p:grpSpPr>
          <a:xfrm>
            <a:off x="6925040" y="3112322"/>
            <a:ext cx="219595" cy="219595"/>
            <a:chOff x="0" y="0"/>
            <a:chExt cx="6350000" cy="6350000"/>
          </a:xfrm>
        </p:grpSpPr>
        <p:sp>
          <p:nvSpPr>
            <p:cNvPr id="17" name="Freeform 1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solidFill>
          </p:spPr>
        </p:sp>
      </p:grpSp>
      <p:grpSp>
        <p:nvGrpSpPr>
          <p:cNvPr id="18" name="Group 18"/>
          <p:cNvGrpSpPr>
            <a:grpSpLocks noChangeAspect="1"/>
          </p:cNvGrpSpPr>
          <p:nvPr/>
        </p:nvGrpSpPr>
        <p:grpSpPr>
          <a:xfrm>
            <a:off x="7322268" y="3112322"/>
            <a:ext cx="219595" cy="219595"/>
            <a:chOff x="0" y="0"/>
            <a:chExt cx="6350000" cy="6350000"/>
          </a:xfrm>
        </p:grpSpPr>
        <p:sp>
          <p:nvSpPr>
            <p:cNvPr id="19" name="Freeform 1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solidFill>
          </p:spPr>
        </p:sp>
      </p:grpSp>
      <p:grpSp>
        <p:nvGrpSpPr>
          <p:cNvPr id="20" name="Group 20"/>
          <p:cNvGrpSpPr>
            <a:grpSpLocks noChangeAspect="1"/>
          </p:cNvGrpSpPr>
          <p:nvPr/>
        </p:nvGrpSpPr>
        <p:grpSpPr>
          <a:xfrm>
            <a:off x="8103482" y="3112322"/>
            <a:ext cx="219598" cy="219595"/>
            <a:chOff x="0" y="0"/>
            <a:chExt cx="6350000" cy="6350000"/>
          </a:xfrm>
        </p:grpSpPr>
        <p:sp>
          <p:nvSpPr>
            <p:cNvPr id="21" name="Freeform 2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22" name="Group 22"/>
          <p:cNvGrpSpPr>
            <a:grpSpLocks noChangeAspect="1"/>
          </p:cNvGrpSpPr>
          <p:nvPr/>
        </p:nvGrpSpPr>
        <p:grpSpPr>
          <a:xfrm>
            <a:off x="9626189" y="3112322"/>
            <a:ext cx="219595" cy="219595"/>
            <a:chOff x="0" y="0"/>
            <a:chExt cx="6350000" cy="6350000"/>
          </a:xfrm>
        </p:grpSpPr>
        <p:sp>
          <p:nvSpPr>
            <p:cNvPr id="23" name="Freeform 2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24" name="Group 24"/>
          <p:cNvGrpSpPr>
            <a:grpSpLocks noChangeAspect="1"/>
          </p:cNvGrpSpPr>
          <p:nvPr/>
        </p:nvGrpSpPr>
        <p:grpSpPr>
          <a:xfrm>
            <a:off x="8474229" y="3112322"/>
            <a:ext cx="219596" cy="219595"/>
            <a:chOff x="0" y="0"/>
            <a:chExt cx="6350000" cy="6350000"/>
          </a:xfrm>
        </p:grpSpPr>
        <p:sp>
          <p:nvSpPr>
            <p:cNvPr id="25" name="Freeform 2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26" name="Group 26"/>
          <p:cNvGrpSpPr>
            <a:grpSpLocks noChangeAspect="1"/>
          </p:cNvGrpSpPr>
          <p:nvPr/>
        </p:nvGrpSpPr>
        <p:grpSpPr>
          <a:xfrm>
            <a:off x="8844974" y="3112322"/>
            <a:ext cx="219594" cy="219595"/>
            <a:chOff x="0" y="0"/>
            <a:chExt cx="6350000" cy="6350000"/>
          </a:xfrm>
        </p:grpSpPr>
        <p:sp>
          <p:nvSpPr>
            <p:cNvPr id="27" name="Freeform 2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28" name="Group 28"/>
          <p:cNvGrpSpPr>
            <a:grpSpLocks noChangeAspect="1"/>
          </p:cNvGrpSpPr>
          <p:nvPr/>
        </p:nvGrpSpPr>
        <p:grpSpPr>
          <a:xfrm>
            <a:off x="9242202" y="3112322"/>
            <a:ext cx="219594" cy="219595"/>
            <a:chOff x="0" y="0"/>
            <a:chExt cx="6350000" cy="6350000"/>
          </a:xfrm>
        </p:grpSpPr>
        <p:sp>
          <p:nvSpPr>
            <p:cNvPr id="29" name="Freeform 2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30" name="Group 30"/>
          <p:cNvGrpSpPr>
            <a:grpSpLocks noChangeAspect="1"/>
          </p:cNvGrpSpPr>
          <p:nvPr/>
        </p:nvGrpSpPr>
        <p:grpSpPr>
          <a:xfrm>
            <a:off x="10367680" y="3112322"/>
            <a:ext cx="219595" cy="219595"/>
            <a:chOff x="0" y="0"/>
            <a:chExt cx="6350000" cy="6350000"/>
          </a:xfrm>
        </p:grpSpPr>
        <p:sp>
          <p:nvSpPr>
            <p:cNvPr id="31" name="Freeform 3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32" name="Group 32"/>
          <p:cNvGrpSpPr>
            <a:grpSpLocks noChangeAspect="1"/>
          </p:cNvGrpSpPr>
          <p:nvPr/>
        </p:nvGrpSpPr>
        <p:grpSpPr>
          <a:xfrm>
            <a:off x="9983692" y="3112322"/>
            <a:ext cx="219596" cy="219595"/>
            <a:chOff x="0" y="0"/>
            <a:chExt cx="6350000" cy="6350000"/>
          </a:xfrm>
        </p:grpSpPr>
        <p:sp>
          <p:nvSpPr>
            <p:cNvPr id="33" name="Freeform 3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34" name="Group 34"/>
          <p:cNvGrpSpPr>
            <a:grpSpLocks noChangeAspect="1"/>
          </p:cNvGrpSpPr>
          <p:nvPr/>
        </p:nvGrpSpPr>
        <p:grpSpPr>
          <a:xfrm>
            <a:off x="10771750" y="3129329"/>
            <a:ext cx="219596" cy="219595"/>
            <a:chOff x="0" y="0"/>
            <a:chExt cx="6350000" cy="6350000"/>
          </a:xfrm>
        </p:grpSpPr>
        <p:sp>
          <p:nvSpPr>
            <p:cNvPr id="35" name="Freeform 3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36" name="Group 36"/>
          <p:cNvGrpSpPr>
            <a:grpSpLocks noChangeAspect="1"/>
          </p:cNvGrpSpPr>
          <p:nvPr/>
        </p:nvGrpSpPr>
        <p:grpSpPr>
          <a:xfrm>
            <a:off x="12294454" y="3129329"/>
            <a:ext cx="219596" cy="219595"/>
            <a:chOff x="0" y="0"/>
            <a:chExt cx="6350000" cy="6350000"/>
          </a:xfrm>
        </p:grpSpPr>
        <p:sp>
          <p:nvSpPr>
            <p:cNvPr id="37" name="Freeform 3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38" name="Group 38"/>
          <p:cNvGrpSpPr>
            <a:grpSpLocks noChangeAspect="1"/>
          </p:cNvGrpSpPr>
          <p:nvPr/>
        </p:nvGrpSpPr>
        <p:grpSpPr>
          <a:xfrm>
            <a:off x="11142496" y="3129329"/>
            <a:ext cx="219595" cy="219595"/>
            <a:chOff x="0" y="0"/>
            <a:chExt cx="6350000" cy="6350000"/>
          </a:xfrm>
        </p:grpSpPr>
        <p:sp>
          <p:nvSpPr>
            <p:cNvPr id="39" name="Freeform 3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40" name="Group 40"/>
          <p:cNvGrpSpPr>
            <a:grpSpLocks noChangeAspect="1"/>
          </p:cNvGrpSpPr>
          <p:nvPr/>
        </p:nvGrpSpPr>
        <p:grpSpPr>
          <a:xfrm>
            <a:off x="11513241" y="3129329"/>
            <a:ext cx="219595" cy="219595"/>
            <a:chOff x="0" y="0"/>
            <a:chExt cx="6350000" cy="6350000"/>
          </a:xfrm>
        </p:grpSpPr>
        <p:sp>
          <p:nvSpPr>
            <p:cNvPr id="41" name="Freeform 4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42" name="Group 42"/>
          <p:cNvGrpSpPr>
            <a:grpSpLocks noChangeAspect="1"/>
          </p:cNvGrpSpPr>
          <p:nvPr/>
        </p:nvGrpSpPr>
        <p:grpSpPr>
          <a:xfrm>
            <a:off x="11910469" y="3129329"/>
            <a:ext cx="219595" cy="219595"/>
            <a:chOff x="0" y="0"/>
            <a:chExt cx="6350000" cy="6350000"/>
          </a:xfrm>
        </p:grpSpPr>
        <p:sp>
          <p:nvSpPr>
            <p:cNvPr id="43" name="Freeform 4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44" name="Group 44"/>
          <p:cNvGrpSpPr>
            <a:grpSpLocks noChangeAspect="1"/>
          </p:cNvGrpSpPr>
          <p:nvPr/>
        </p:nvGrpSpPr>
        <p:grpSpPr>
          <a:xfrm>
            <a:off x="12691682" y="3129329"/>
            <a:ext cx="219598" cy="219595"/>
            <a:chOff x="0" y="0"/>
            <a:chExt cx="6350000" cy="6350000"/>
          </a:xfrm>
        </p:grpSpPr>
        <p:sp>
          <p:nvSpPr>
            <p:cNvPr id="45" name="Freeform 4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46" name="Group 46"/>
          <p:cNvGrpSpPr>
            <a:grpSpLocks noChangeAspect="1"/>
          </p:cNvGrpSpPr>
          <p:nvPr/>
        </p:nvGrpSpPr>
        <p:grpSpPr>
          <a:xfrm>
            <a:off x="13062430" y="3129329"/>
            <a:ext cx="219596" cy="219595"/>
            <a:chOff x="0" y="0"/>
            <a:chExt cx="6350000" cy="6350000"/>
          </a:xfrm>
        </p:grpSpPr>
        <p:sp>
          <p:nvSpPr>
            <p:cNvPr id="47" name="Freeform 4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48" name="Group 48"/>
          <p:cNvGrpSpPr>
            <a:grpSpLocks noChangeAspect="1"/>
          </p:cNvGrpSpPr>
          <p:nvPr/>
        </p:nvGrpSpPr>
        <p:grpSpPr>
          <a:xfrm>
            <a:off x="6185543" y="4465408"/>
            <a:ext cx="219596" cy="219595"/>
            <a:chOff x="0" y="0"/>
            <a:chExt cx="6350000" cy="6350000"/>
          </a:xfrm>
        </p:grpSpPr>
        <p:sp>
          <p:nvSpPr>
            <p:cNvPr id="49" name="Freeform 4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50" name="Group 50"/>
          <p:cNvGrpSpPr>
            <a:grpSpLocks noChangeAspect="1"/>
          </p:cNvGrpSpPr>
          <p:nvPr/>
        </p:nvGrpSpPr>
        <p:grpSpPr>
          <a:xfrm>
            <a:off x="7708248" y="4465408"/>
            <a:ext cx="219596" cy="219595"/>
            <a:chOff x="0" y="0"/>
            <a:chExt cx="6350000" cy="6350000"/>
          </a:xfrm>
        </p:grpSpPr>
        <p:sp>
          <p:nvSpPr>
            <p:cNvPr id="51" name="Freeform 5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52" name="Group 52"/>
          <p:cNvGrpSpPr>
            <a:grpSpLocks noChangeAspect="1"/>
          </p:cNvGrpSpPr>
          <p:nvPr/>
        </p:nvGrpSpPr>
        <p:grpSpPr>
          <a:xfrm>
            <a:off x="6556289" y="4465408"/>
            <a:ext cx="219595" cy="219595"/>
            <a:chOff x="0" y="0"/>
            <a:chExt cx="6350000" cy="6350000"/>
          </a:xfrm>
        </p:grpSpPr>
        <p:sp>
          <p:nvSpPr>
            <p:cNvPr id="53" name="Freeform 5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54" name="Group 54"/>
          <p:cNvGrpSpPr>
            <a:grpSpLocks noChangeAspect="1"/>
          </p:cNvGrpSpPr>
          <p:nvPr/>
        </p:nvGrpSpPr>
        <p:grpSpPr>
          <a:xfrm>
            <a:off x="6927034" y="4465408"/>
            <a:ext cx="219595" cy="219595"/>
            <a:chOff x="0" y="0"/>
            <a:chExt cx="6350000" cy="6350000"/>
          </a:xfrm>
        </p:grpSpPr>
        <p:sp>
          <p:nvSpPr>
            <p:cNvPr id="55" name="Freeform 5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56" name="Group 56"/>
          <p:cNvGrpSpPr>
            <a:grpSpLocks noChangeAspect="1"/>
          </p:cNvGrpSpPr>
          <p:nvPr/>
        </p:nvGrpSpPr>
        <p:grpSpPr>
          <a:xfrm>
            <a:off x="7324262" y="4465408"/>
            <a:ext cx="219595" cy="219595"/>
            <a:chOff x="0" y="0"/>
            <a:chExt cx="6350000" cy="6350000"/>
          </a:xfrm>
        </p:grpSpPr>
        <p:sp>
          <p:nvSpPr>
            <p:cNvPr id="57" name="Freeform 5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58" name="Group 58"/>
          <p:cNvGrpSpPr>
            <a:grpSpLocks noChangeAspect="1"/>
          </p:cNvGrpSpPr>
          <p:nvPr/>
        </p:nvGrpSpPr>
        <p:grpSpPr>
          <a:xfrm>
            <a:off x="8105476" y="4465408"/>
            <a:ext cx="219598" cy="219595"/>
            <a:chOff x="0" y="0"/>
            <a:chExt cx="6350000" cy="6350000"/>
          </a:xfrm>
        </p:grpSpPr>
        <p:sp>
          <p:nvSpPr>
            <p:cNvPr id="59" name="Freeform 5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solidFill>
          </p:spPr>
        </p:sp>
      </p:grpSp>
      <p:grpSp>
        <p:nvGrpSpPr>
          <p:cNvPr id="60" name="Group 60"/>
          <p:cNvGrpSpPr>
            <a:grpSpLocks noChangeAspect="1"/>
          </p:cNvGrpSpPr>
          <p:nvPr/>
        </p:nvGrpSpPr>
        <p:grpSpPr>
          <a:xfrm>
            <a:off x="9628183" y="4465408"/>
            <a:ext cx="219595" cy="219595"/>
            <a:chOff x="0" y="0"/>
            <a:chExt cx="6350000" cy="6350000"/>
          </a:xfrm>
        </p:grpSpPr>
        <p:sp>
          <p:nvSpPr>
            <p:cNvPr id="61" name="Freeform 6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62" name="Group 62"/>
          <p:cNvGrpSpPr>
            <a:grpSpLocks noChangeAspect="1"/>
          </p:cNvGrpSpPr>
          <p:nvPr/>
        </p:nvGrpSpPr>
        <p:grpSpPr>
          <a:xfrm>
            <a:off x="8476223" y="4465408"/>
            <a:ext cx="219596" cy="219595"/>
            <a:chOff x="0" y="0"/>
            <a:chExt cx="6350000" cy="6350000"/>
          </a:xfrm>
        </p:grpSpPr>
        <p:sp>
          <p:nvSpPr>
            <p:cNvPr id="63" name="Freeform 6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solidFill>
          </p:spPr>
        </p:sp>
      </p:grpSp>
      <p:grpSp>
        <p:nvGrpSpPr>
          <p:cNvPr id="64" name="Group 64"/>
          <p:cNvGrpSpPr>
            <a:grpSpLocks noChangeAspect="1"/>
          </p:cNvGrpSpPr>
          <p:nvPr/>
        </p:nvGrpSpPr>
        <p:grpSpPr>
          <a:xfrm>
            <a:off x="8846969" y="4465408"/>
            <a:ext cx="219594" cy="219595"/>
            <a:chOff x="0" y="0"/>
            <a:chExt cx="6350000" cy="6350000"/>
          </a:xfrm>
        </p:grpSpPr>
        <p:sp>
          <p:nvSpPr>
            <p:cNvPr id="65" name="Freeform 6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solidFill>
          </p:spPr>
        </p:sp>
      </p:grpSp>
      <p:grpSp>
        <p:nvGrpSpPr>
          <p:cNvPr id="66" name="Group 66"/>
          <p:cNvGrpSpPr>
            <a:grpSpLocks noChangeAspect="1"/>
          </p:cNvGrpSpPr>
          <p:nvPr/>
        </p:nvGrpSpPr>
        <p:grpSpPr>
          <a:xfrm>
            <a:off x="9244197" y="4465408"/>
            <a:ext cx="219594" cy="219595"/>
            <a:chOff x="0" y="0"/>
            <a:chExt cx="6350000" cy="6350000"/>
          </a:xfrm>
        </p:grpSpPr>
        <p:sp>
          <p:nvSpPr>
            <p:cNvPr id="67" name="Freeform 6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solidFill>
          </p:spPr>
        </p:sp>
      </p:grpSp>
      <p:grpSp>
        <p:nvGrpSpPr>
          <p:cNvPr id="68" name="Group 68"/>
          <p:cNvGrpSpPr>
            <a:grpSpLocks noChangeAspect="1"/>
          </p:cNvGrpSpPr>
          <p:nvPr/>
        </p:nvGrpSpPr>
        <p:grpSpPr>
          <a:xfrm>
            <a:off x="10369675" y="4465408"/>
            <a:ext cx="219595" cy="219595"/>
            <a:chOff x="0" y="0"/>
            <a:chExt cx="6350000" cy="6350000"/>
          </a:xfrm>
        </p:grpSpPr>
        <p:sp>
          <p:nvSpPr>
            <p:cNvPr id="69" name="Freeform 6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70" name="Group 70"/>
          <p:cNvGrpSpPr>
            <a:grpSpLocks noChangeAspect="1"/>
          </p:cNvGrpSpPr>
          <p:nvPr/>
        </p:nvGrpSpPr>
        <p:grpSpPr>
          <a:xfrm>
            <a:off x="9985687" y="4465408"/>
            <a:ext cx="219596" cy="219595"/>
            <a:chOff x="0" y="0"/>
            <a:chExt cx="6350000" cy="6350000"/>
          </a:xfrm>
        </p:grpSpPr>
        <p:sp>
          <p:nvSpPr>
            <p:cNvPr id="71" name="Freeform 7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72" name="Group 72"/>
          <p:cNvGrpSpPr>
            <a:grpSpLocks noChangeAspect="1"/>
          </p:cNvGrpSpPr>
          <p:nvPr/>
        </p:nvGrpSpPr>
        <p:grpSpPr>
          <a:xfrm>
            <a:off x="10773744" y="4482415"/>
            <a:ext cx="219596" cy="219595"/>
            <a:chOff x="0" y="0"/>
            <a:chExt cx="6350000" cy="6350000"/>
          </a:xfrm>
        </p:grpSpPr>
        <p:sp>
          <p:nvSpPr>
            <p:cNvPr id="73" name="Freeform 7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74" name="Group 74"/>
          <p:cNvGrpSpPr>
            <a:grpSpLocks noChangeAspect="1"/>
          </p:cNvGrpSpPr>
          <p:nvPr/>
        </p:nvGrpSpPr>
        <p:grpSpPr>
          <a:xfrm>
            <a:off x="12296449" y="4482415"/>
            <a:ext cx="219596" cy="219595"/>
            <a:chOff x="0" y="0"/>
            <a:chExt cx="6350000" cy="6350000"/>
          </a:xfrm>
        </p:grpSpPr>
        <p:sp>
          <p:nvSpPr>
            <p:cNvPr id="75" name="Freeform 7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76" name="Group 76"/>
          <p:cNvGrpSpPr>
            <a:grpSpLocks noChangeAspect="1"/>
          </p:cNvGrpSpPr>
          <p:nvPr/>
        </p:nvGrpSpPr>
        <p:grpSpPr>
          <a:xfrm>
            <a:off x="11144491" y="4482415"/>
            <a:ext cx="219595" cy="219595"/>
            <a:chOff x="0" y="0"/>
            <a:chExt cx="6350000" cy="6350000"/>
          </a:xfrm>
        </p:grpSpPr>
        <p:sp>
          <p:nvSpPr>
            <p:cNvPr id="77" name="Freeform 7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78" name="Group 78"/>
          <p:cNvGrpSpPr>
            <a:grpSpLocks noChangeAspect="1"/>
          </p:cNvGrpSpPr>
          <p:nvPr/>
        </p:nvGrpSpPr>
        <p:grpSpPr>
          <a:xfrm>
            <a:off x="11515236" y="4482415"/>
            <a:ext cx="219595" cy="219595"/>
            <a:chOff x="0" y="0"/>
            <a:chExt cx="6350000" cy="6350000"/>
          </a:xfrm>
        </p:grpSpPr>
        <p:sp>
          <p:nvSpPr>
            <p:cNvPr id="79" name="Freeform 7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80" name="Group 80"/>
          <p:cNvGrpSpPr>
            <a:grpSpLocks noChangeAspect="1"/>
          </p:cNvGrpSpPr>
          <p:nvPr/>
        </p:nvGrpSpPr>
        <p:grpSpPr>
          <a:xfrm>
            <a:off x="11912464" y="4482415"/>
            <a:ext cx="219595" cy="219595"/>
            <a:chOff x="0" y="0"/>
            <a:chExt cx="6350000" cy="6350000"/>
          </a:xfrm>
        </p:grpSpPr>
        <p:sp>
          <p:nvSpPr>
            <p:cNvPr id="81" name="Freeform 8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82" name="Group 82"/>
          <p:cNvGrpSpPr>
            <a:grpSpLocks noChangeAspect="1"/>
          </p:cNvGrpSpPr>
          <p:nvPr/>
        </p:nvGrpSpPr>
        <p:grpSpPr>
          <a:xfrm>
            <a:off x="12693677" y="4482415"/>
            <a:ext cx="219598" cy="219595"/>
            <a:chOff x="0" y="0"/>
            <a:chExt cx="6350000" cy="6350000"/>
          </a:xfrm>
        </p:grpSpPr>
        <p:sp>
          <p:nvSpPr>
            <p:cNvPr id="83" name="Freeform 8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84" name="Group 84"/>
          <p:cNvGrpSpPr>
            <a:grpSpLocks noChangeAspect="1"/>
          </p:cNvGrpSpPr>
          <p:nvPr/>
        </p:nvGrpSpPr>
        <p:grpSpPr>
          <a:xfrm>
            <a:off x="13064424" y="4482415"/>
            <a:ext cx="219596" cy="219595"/>
            <a:chOff x="0" y="0"/>
            <a:chExt cx="6350000" cy="6350000"/>
          </a:xfrm>
        </p:grpSpPr>
        <p:sp>
          <p:nvSpPr>
            <p:cNvPr id="85" name="Freeform 8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86" name="Group 86"/>
          <p:cNvGrpSpPr>
            <a:grpSpLocks noChangeAspect="1"/>
          </p:cNvGrpSpPr>
          <p:nvPr/>
        </p:nvGrpSpPr>
        <p:grpSpPr>
          <a:xfrm>
            <a:off x="6187537" y="5826001"/>
            <a:ext cx="219596" cy="219595"/>
            <a:chOff x="0" y="0"/>
            <a:chExt cx="6350000" cy="6350000"/>
          </a:xfrm>
        </p:grpSpPr>
        <p:sp>
          <p:nvSpPr>
            <p:cNvPr id="87" name="Freeform 8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88" name="Group 88"/>
          <p:cNvGrpSpPr>
            <a:grpSpLocks noChangeAspect="1"/>
          </p:cNvGrpSpPr>
          <p:nvPr/>
        </p:nvGrpSpPr>
        <p:grpSpPr>
          <a:xfrm>
            <a:off x="7339496" y="5826001"/>
            <a:ext cx="219596" cy="219595"/>
            <a:chOff x="0" y="0"/>
            <a:chExt cx="6350000" cy="6350000"/>
          </a:xfrm>
        </p:grpSpPr>
        <p:sp>
          <p:nvSpPr>
            <p:cNvPr id="89" name="Freeform 8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90" name="Group 90"/>
          <p:cNvGrpSpPr>
            <a:grpSpLocks noChangeAspect="1"/>
          </p:cNvGrpSpPr>
          <p:nvPr/>
        </p:nvGrpSpPr>
        <p:grpSpPr>
          <a:xfrm>
            <a:off x="6558282" y="5826001"/>
            <a:ext cx="219595" cy="219595"/>
            <a:chOff x="0" y="0"/>
            <a:chExt cx="6350000" cy="6350000"/>
          </a:xfrm>
        </p:grpSpPr>
        <p:sp>
          <p:nvSpPr>
            <p:cNvPr id="91" name="Freeform 9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92" name="Group 92"/>
          <p:cNvGrpSpPr>
            <a:grpSpLocks noChangeAspect="1"/>
          </p:cNvGrpSpPr>
          <p:nvPr/>
        </p:nvGrpSpPr>
        <p:grpSpPr>
          <a:xfrm>
            <a:off x="6955510" y="5826001"/>
            <a:ext cx="219595" cy="219595"/>
            <a:chOff x="0" y="0"/>
            <a:chExt cx="6350000" cy="6350000"/>
          </a:xfrm>
        </p:grpSpPr>
        <p:sp>
          <p:nvSpPr>
            <p:cNvPr id="93" name="Freeform 9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94" name="Group 94"/>
          <p:cNvGrpSpPr>
            <a:grpSpLocks noChangeAspect="1"/>
          </p:cNvGrpSpPr>
          <p:nvPr/>
        </p:nvGrpSpPr>
        <p:grpSpPr>
          <a:xfrm>
            <a:off x="7736724" y="5826001"/>
            <a:ext cx="219598" cy="219595"/>
            <a:chOff x="0" y="0"/>
            <a:chExt cx="6350000" cy="6350000"/>
          </a:xfrm>
        </p:grpSpPr>
        <p:sp>
          <p:nvSpPr>
            <p:cNvPr id="95" name="Freeform 9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96" name="Group 96"/>
          <p:cNvGrpSpPr>
            <a:grpSpLocks noChangeAspect="1"/>
          </p:cNvGrpSpPr>
          <p:nvPr/>
        </p:nvGrpSpPr>
        <p:grpSpPr>
          <a:xfrm>
            <a:off x="9259431" y="5826001"/>
            <a:ext cx="219595" cy="219595"/>
            <a:chOff x="0" y="0"/>
            <a:chExt cx="6350000" cy="6350000"/>
          </a:xfrm>
        </p:grpSpPr>
        <p:sp>
          <p:nvSpPr>
            <p:cNvPr id="97" name="Freeform 9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solidFill>
          </p:spPr>
        </p:sp>
      </p:grpSp>
      <p:grpSp>
        <p:nvGrpSpPr>
          <p:cNvPr id="98" name="Group 98"/>
          <p:cNvGrpSpPr>
            <a:grpSpLocks noChangeAspect="1"/>
          </p:cNvGrpSpPr>
          <p:nvPr/>
        </p:nvGrpSpPr>
        <p:grpSpPr>
          <a:xfrm>
            <a:off x="8107472" y="5826001"/>
            <a:ext cx="219596" cy="219595"/>
            <a:chOff x="0" y="0"/>
            <a:chExt cx="6350000" cy="6350000"/>
          </a:xfrm>
        </p:grpSpPr>
        <p:sp>
          <p:nvSpPr>
            <p:cNvPr id="99" name="Freeform 9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00" name="Group 100"/>
          <p:cNvGrpSpPr>
            <a:grpSpLocks noChangeAspect="1"/>
          </p:cNvGrpSpPr>
          <p:nvPr/>
        </p:nvGrpSpPr>
        <p:grpSpPr>
          <a:xfrm>
            <a:off x="8478217" y="5826001"/>
            <a:ext cx="219594" cy="219595"/>
            <a:chOff x="0" y="0"/>
            <a:chExt cx="6350000" cy="6350000"/>
          </a:xfrm>
        </p:grpSpPr>
        <p:sp>
          <p:nvSpPr>
            <p:cNvPr id="101" name="Freeform 10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02" name="Group 102"/>
          <p:cNvGrpSpPr>
            <a:grpSpLocks noChangeAspect="1"/>
          </p:cNvGrpSpPr>
          <p:nvPr/>
        </p:nvGrpSpPr>
        <p:grpSpPr>
          <a:xfrm>
            <a:off x="8875445" y="5826001"/>
            <a:ext cx="219594" cy="219595"/>
            <a:chOff x="0" y="0"/>
            <a:chExt cx="6350000" cy="6350000"/>
          </a:xfrm>
        </p:grpSpPr>
        <p:sp>
          <p:nvSpPr>
            <p:cNvPr id="103" name="Freeform 10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solidFill>
          </p:spPr>
        </p:sp>
      </p:grpSp>
      <p:grpSp>
        <p:nvGrpSpPr>
          <p:cNvPr id="104" name="Group 104"/>
          <p:cNvGrpSpPr>
            <a:grpSpLocks noChangeAspect="1"/>
          </p:cNvGrpSpPr>
          <p:nvPr/>
        </p:nvGrpSpPr>
        <p:grpSpPr>
          <a:xfrm>
            <a:off x="10000923" y="5826001"/>
            <a:ext cx="219595" cy="219595"/>
            <a:chOff x="0" y="0"/>
            <a:chExt cx="6350000" cy="6350000"/>
          </a:xfrm>
        </p:grpSpPr>
        <p:sp>
          <p:nvSpPr>
            <p:cNvPr id="105" name="Freeform 10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solidFill>
          </p:spPr>
        </p:sp>
      </p:grpSp>
      <p:grpSp>
        <p:nvGrpSpPr>
          <p:cNvPr id="106" name="Group 106"/>
          <p:cNvGrpSpPr>
            <a:grpSpLocks noChangeAspect="1"/>
          </p:cNvGrpSpPr>
          <p:nvPr/>
        </p:nvGrpSpPr>
        <p:grpSpPr>
          <a:xfrm>
            <a:off x="9616935" y="5826001"/>
            <a:ext cx="219596" cy="219595"/>
            <a:chOff x="0" y="0"/>
            <a:chExt cx="6350000" cy="6350000"/>
          </a:xfrm>
        </p:grpSpPr>
        <p:sp>
          <p:nvSpPr>
            <p:cNvPr id="107" name="Freeform 10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solidFill>
          </p:spPr>
        </p:sp>
      </p:grpSp>
      <p:grpSp>
        <p:nvGrpSpPr>
          <p:cNvPr id="108" name="Group 108"/>
          <p:cNvGrpSpPr>
            <a:grpSpLocks noChangeAspect="1"/>
          </p:cNvGrpSpPr>
          <p:nvPr/>
        </p:nvGrpSpPr>
        <p:grpSpPr>
          <a:xfrm>
            <a:off x="10404992" y="5843007"/>
            <a:ext cx="219596" cy="219595"/>
            <a:chOff x="0" y="0"/>
            <a:chExt cx="6350000" cy="6350000"/>
          </a:xfrm>
        </p:grpSpPr>
        <p:sp>
          <p:nvSpPr>
            <p:cNvPr id="109" name="Freeform 10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10" name="Group 110"/>
          <p:cNvGrpSpPr>
            <a:grpSpLocks noChangeAspect="1"/>
          </p:cNvGrpSpPr>
          <p:nvPr/>
        </p:nvGrpSpPr>
        <p:grpSpPr>
          <a:xfrm>
            <a:off x="11927697" y="5843007"/>
            <a:ext cx="219596" cy="219595"/>
            <a:chOff x="0" y="0"/>
            <a:chExt cx="6350000" cy="6350000"/>
          </a:xfrm>
        </p:grpSpPr>
        <p:sp>
          <p:nvSpPr>
            <p:cNvPr id="111" name="Freeform 11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12" name="Group 112"/>
          <p:cNvGrpSpPr>
            <a:grpSpLocks noChangeAspect="1"/>
          </p:cNvGrpSpPr>
          <p:nvPr/>
        </p:nvGrpSpPr>
        <p:grpSpPr>
          <a:xfrm>
            <a:off x="10775739" y="5843007"/>
            <a:ext cx="219595" cy="219595"/>
            <a:chOff x="0" y="0"/>
            <a:chExt cx="6350000" cy="6350000"/>
          </a:xfrm>
        </p:grpSpPr>
        <p:sp>
          <p:nvSpPr>
            <p:cNvPr id="113" name="Freeform 11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14" name="Group 114"/>
          <p:cNvGrpSpPr>
            <a:grpSpLocks noChangeAspect="1"/>
          </p:cNvGrpSpPr>
          <p:nvPr/>
        </p:nvGrpSpPr>
        <p:grpSpPr>
          <a:xfrm>
            <a:off x="11146484" y="5843007"/>
            <a:ext cx="219595" cy="219595"/>
            <a:chOff x="0" y="0"/>
            <a:chExt cx="6350000" cy="6350000"/>
          </a:xfrm>
        </p:grpSpPr>
        <p:sp>
          <p:nvSpPr>
            <p:cNvPr id="115" name="Freeform 11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16" name="Group 116"/>
          <p:cNvGrpSpPr>
            <a:grpSpLocks noChangeAspect="1"/>
          </p:cNvGrpSpPr>
          <p:nvPr/>
        </p:nvGrpSpPr>
        <p:grpSpPr>
          <a:xfrm>
            <a:off x="11543712" y="5843007"/>
            <a:ext cx="219595" cy="219595"/>
            <a:chOff x="0" y="0"/>
            <a:chExt cx="6350000" cy="6350000"/>
          </a:xfrm>
        </p:grpSpPr>
        <p:sp>
          <p:nvSpPr>
            <p:cNvPr id="117" name="Freeform 11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18" name="Group 118"/>
          <p:cNvGrpSpPr>
            <a:grpSpLocks noChangeAspect="1"/>
          </p:cNvGrpSpPr>
          <p:nvPr/>
        </p:nvGrpSpPr>
        <p:grpSpPr>
          <a:xfrm>
            <a:off x="12324925" y="5843007"/>
            <a:ext cx="219598" cy="219595"/>
            <a:chOff x="0" y="0"/>
            <a:chExt cx="6350000" cy="6350000"/>
          </a:xfrm>
        </p:grpSpPr>
        <p:sp>
          <p:nvSpPr>
            <p:cNvPr id="119" name="Freeform 11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20" name="Group 120"/>
          <p:cNvGrpSpPr>
            <a:grpSpLocks noChangeAspect="1"/>
          </p:cNvGrpSpPr>
          <p:nvPr/>
        </p:nvGrpSpPr>
        <p:grpSpPr>
          <a:xfrm>
            <a:off x="12695672" y="5843007"/>
            <a:ext cx="219596" cy="219595"/>
            <a:chOff x="0" y="0"/>
            <a:chExt cx="6350000" cy="6350000"/>
          </a:xfrm>
        </p:grpSpPr>
        <p:sp>
          <p:nvSpPr>
            <p:cNvPr id="121" name="Freeform 12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22" name="Group 122"/>
          <p:cNvGrpSpPr>
            <a:grpSpLocks noChangeAspect="1"/>
          </p:cNvGrpSpPr>
          <p:nvPr/>
        </p:nvGrpSpPr>
        <p:grpSpPr>
          <a:xfrm>
            <a:off x="13066419" y="5843007"/>
            <a:ext cx="219594" cy="219595"/>
            <a:chOff x="0" y="0"/>
            <a:chExt cx="6350000" cy="6350000"/>
          </a:xfrm>
        </p:grpSpPr>
        <p:sp>
          <p:nvSpPr>
            <p:cNvPr id="123" name="Freeform 12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24" name="Group 124"/>
          <p:cNvGrpSpPr>
            <a:grpSpLocks noChangeAspect="1"/>
          </p:cNvGrpSpPr>
          <p:nvPr/>
        </p:nvGrpSpPr>
        <p:grpSpPr>
          <a:xfrm>
            <a:off x="6172525" y="7222129"/>
            <a:ext cx="219596" cy="219595"/>
            <a:chOff x="0" y="0"/>
            <a:chExt cx="6350000" cy="6350000"/>
          </a:xfrm>
        </p:grpSpPr>
        <p:sp>
          <p:nvSpPr>
            <p:cNvPr id="125" name="Freeform 12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26" name="Group 126"/>
          <p:cNvGrpSpPr>
            <a:grpSpLocks noChangeAspect="1"/>
          </p:cNvGrpSpPr>
          <p:nvPr/>
        </p:nvGrpSpPr>
        <p:grpSpPr>
          <a:xfrm>
            <a:off x="7324484" y="7222129"/>
            <a:ext cx="219596" cy="219595"/>
            <a:chOff x="0" y="0"/>
            <a:chExt cx="6350000" cy="6350000"/>
          </a:xfrm>
        </p:grpSpPr>
        <p:sp>
          <p:nvSpPr>
            <p:cNvPr id="127" name="Freeform 12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28" name="Group 128"/>
          <p:cNvGrpSpPr>
            <a:grpSpLocks noChangeAspect="1"/>
          </p:cNvGrpSpPr>
          <p:nvPr/>
        </p:nvGrpSpPr>
        <p:grpSpPr>
          <a:xfrm>
            <a:off x="6543270" y="7222129"/>
            <a:ext cx="219595" cy="219595"/>
            <a:chOff x="0" y="0"/>
            <a:chExt cx="6350000" cy="6350000"/>
          </a:xfrm>
        </p:grpSpPr>
        <p:sp>
          <p:nvSpPr>
            <p:cNvPr id="129" name="Freeform 12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30" name="Group 130"/>
          <p:cNvGrpSpPr>
            <a:grpSpLocks noChangeAspect="1"/>
          </p:cNvGrpSpPr>
          <p:nvPr/>
        </p:nvGrpSpPr>
        <p:grpSpPr>
          <a:xfrm>
            <a:off x="6940498" y="7222129"/>
            <a:ext cx="219595" cy="219595"/>
            <a:chOff x="0" y="0"/>
            <a:chExt cx="6350000" cy="6350000"/>
          </a:xfrm>
        </p:grpSpPr>
        <p:sp>
          <p:nvSpPr>
            <p:cNvPr id="131" name="Freeform 13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32" name="Group 132"/>
          <p:cNvGrpSpPr>
            <a:grpSpLocks noChangeAspect="1"/>
          </p:cNvGrpSpPr>
          <p:nvPr/>
        </p:nvGrpSpPr>
        <p:grpSpPr>
          <a:xfrm>
            <a:off x="7721712" y="7222129"/>
            <a:ext cx="219598" cy="219595"/>
            <a:chOff x="0" y="0"/>
            <a:chExt cx="6350000" cy="6350000"/>
          </a:xfrm>
        </p:grpSpPr>
        <p:sp>
          <p:nvSpPr>
            <p:cNvPr id="133" name="Freeform 13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34" name="Group 134"/>
          <p:cNvGrpSpPr>
            <a:grpSpLocks noChangeAspect="1"/>
          </p:cNvGrpSpPr>
          <p:nvPr/>
        </p:nvGrpSpPr>
        <p:grpSpPr>
          <a:xfrm>
            <a:off x="9244419" y="7222129"/>
            <a:ext cx="219595" cy="219595"/>
            <a:chOff x="0" y="0"/>
            <a:chExt cx="6350000" cy="6350000"/>
          </a:xfrm>
        </p:grpSpPr>
        <p:sp>
          <p:nvSpPr>
            <p:cNvPr id="135" name="Freeform 13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36" name="Group 136"/>
          <p:cNvGrpSpPr>
            <a:grpSpLocks noChangeAspect="1"/>
          </p:cNvGrpSpPr>
          <p:nvPr/>
        </p:nvGrpSpPr>
        <p:grpSpPr>
          <a:xfrm>
            <a:off x="8092459" y="7222129"/>
            <a:ext cx="219596" cy="219595"/>
            <a:chOff x="0" y="0"/>
            <a:chExt cx="6350000" cy="6350000"/>
          </a:xfrm>
        </p:grpSpPr>
        <p:sp>
          <p:nvSpPr>
            <p:cNvPr id="137" name="Freeform 13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38" name="Group 138"/>
          <p:cNvGrpSpPr>
            <a:grpSpLocks noChangeAspect="1"/>
          </p:cNvGrpSpPr>
          <p:nvPr/>
        </p:nvGrpSpPr>
        <p:grpSpPr>
          <a:xfrm>
            <a:off x="8463205" y="7222129"/>
            <a:ext cx="219594" cy="219595"/>
            <a:chOff x="0" y="0"/>
            <a:chExt cx="6350000" cy="6350000"/>
          </a:xfrm>
        </p:grpSpPr>
        <p:sp>
          <p:nvSpPr>
            <p:cNvPr id="139" name="Freeform 13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40" name="Group 140"/>
          <p:cNvGrpSpPr>
            <a:grpSpLocks noChangeAspect="1"/>
          </p:cNvGrpSpPr>
          <p:nvPr/>
        </p:nvGrpSpPr>
        <p:grpSpPr>
          <a:xfrm>
            <a:off x="8860433" y="7222129"/>
            <a:ext cx="219594" cy="219595"/>
            <a:chOff x="0" y="0"/>
            <a:chExt cx="6350000" cy="6350000"/>
          </a:xfrm>
        </p:grpSpPr>
        <p:sp>
          <p:nvSpPr>
            <p:cNvPr id="141" name="Freeform 14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42" name="Group 142"/>
          <p:cNvGrpSpPr>
            <a:grpSpLocks noChangeAspect="1"/>
          </p:cNvGrpSpPr>
          <p:nvPr/>
        </p:nvGrpSpPr>
        <p:grpSpPr>
          <a:xfrm>
            <a:off x="9985911" y="7222129"/>
            <a:ext cx="219595" cy="219595"/>
            <a:chOff x="0" y="0"/>
            <a:chExt cx="6350000" cy="6350000"/>
          </a:xfrm>
        </p:grpSpPr>
        <p:sp>
          <p:nvSpPr>
            <p:cNvPr id="143" name="Freeform 14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solidFill>
          </p:spPr>
        </p:sp>
      </p:grpSp>
      <p:grpSp>
        <p:nvGrpSpPr>
          <p:cNvPr id="144" name="Group 144"/>
          <p:cNvGrpSpPr>
            <a:grpSpLocks noChangeAspect="1"/>
          </p:cNvGrpSpPr>
          <p:nvPr/>
        </p:nvGrpSpPr>
        <p:grpSpPr>
          <a:xfrm>
            <a:off x="9601922" y="7222129"/>
            <a:ext cx="219596" cy="219595"/>
            <a:chOff x="0" y="0"/>
            <a:chExt cx="6350000" cy="6350000"/>
          </a:xfrm>
        </p:grpSpPr>
        <p:sp>
          <p:nvSpPr>
            <p:cNvPr id="145" name="Freeform 14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46" name="Group 146"/>
          <p:cNvGrpSpPr>
            <a:grpSpLocks noChangeAspect="1"/>
          </p:cNvGrpSpPr>
          <p:nvPr/>
        </p:nvGrpSpPr>
        <p:grpSpPr>
          <a:xfrm>
            <a:off x="10389980" y="7239136"/>
            <a:ext cx="219596" cy="219595"/>
            <a:chOff x="0" y="0"/>
            <a:chExt cx="6350000" cy="6350000"/>
          </a:xfrm>
        </p:grpSpPr>
        <p:sp>
          <p:nvSpPr>
            <p:cNvPr id="147" name="Freeform 14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solidFill>
          </p:spPr>
        </p:sp>
      </p:grpSp>
      <p:grpSp>
        <p:nvGrpSpPr>
          <p:cNvPr id="148" name="Group 148"/>
          <p:cNvGrpSpPr>
            <a:grpSpLocks noChangeAspect="1"/>
          </p:cNvGrpSpPr>
          <p:nvPr/>
        </p:nvGrpSpPr>
        <p:grpSpPr>
          <a:xfrm>
            <a:off x="11912685" y="7239136"/>
            <a:ext cx="219596" cy="219595"/>
            <a:chOff x="0" y="0"/>
            <a:chExt cx="6350000" cy="6350000"/>
          </a:xfrm>
        </p:grpSpPr>
        <p:sp>
          <p:nvSpPr>
            <p:cNvPr id="149" name="Freeform 14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50" name="Group 150"/>
          <p:cNvGrpSpPr>
            <a:grpSpLocks noChangeAspect="1"/>
          </p:cNvGrpSpPr>
          <p:nvPr/>
        </p:nvGrpSpPr>
        <p:grpSpPr>
          <a:xfrm>
            <a:off x="10760726" y="7239136"/>
            <a:ext cx="219595" cy="219595"/>
            <a:chOff x="0" y="0"/>
            <a:chExt cx="6350000" cy="6350000"/>
          </a:xfrm>
        </p:grpSpPr>
        <p:sp>
          <p:nvSpPr>
            <p:cNvPr id="151" name="Freeform 15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solidFill>
          </p:spPr>
        </p:sp>
      </p:grpSp>
      <p:grpSp>
        <p:nvGrpSpPr>
          <p:cNvPr id="152" name="Group 152"/>
          <p:cNvGrpSpPr>
            <a:grpSpLocks noChangeAspect="1"/>
          </p:cNvGrpSpPr>
          <p:nvPr/>
        </p:nvGrpSpPr>
        <p:grpSpPr>
          <a:xfrm>
            <a:off x="11131472" y="7239136"/>
            <a:ext cx="219595" cy="219595"/>
            <a:chOff x="0" y="0"/>
            <a:chExt cx="6350000" cy="6350000"/>
          </a:xfrm>
        </p:grpSpPr>
        <p:sp>
          <p:nvSpPr>
            <p:cNvPr id="153" name="Freeform 15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solidFill>
          </p:spPr>
        </p:sp>
      </p:grpSp>
      <p:grpSp>
        <p:nvGrpSpPr>
          <p:cNvPr id="154" name="Group 154"/>
          <p:cNvGrpSpPr>
            <a:grpSpLocks noChangeAspect="1"/>
          </p:cNvGrpSpPr>
          <p:nvPr/>
        </p:nvGrpSpPr>
        <p:grpSpPr>
          <a:xfrm>
            <a:off x="11528700" y="7239136"/>
            <a:ext cx="219595" cy="219595"/>
            <a:chOff x="0" y="0"/>
            <a:chExt cx="6350000" cy="6350000"/>
          </a:xfrm>
        </p:grpSpPr>
        <p:sp>
          <p:nvSpPr>
            <p:cNvPr id="155" name="Freeform 15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56" name="Group 156"/>
          <p:cNvGrpSpPr>
            <a:grpSpLocks noChangeAspect="1"/>
          </p:cNvGrpSpPr>
          <p:nvPr/>
        </p:nvGrpSpPr>
        <p:grpSpPr>
          <a:xfrm>
            <a:off x="12309913" y="7239136"/>
            <a:ext cx="219598" cy="219595"/>
            <a:chOff x="0" y="0"/>
            <a:chExt cx="6350000" cy="6350000"/>
          </a:xfrm>
        </p:grpSpPr>
        <p:sp>
          <p:nvSpPr>
            <p:cNvPr id="157" name="Freeform 15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58" name="Group 158"/>
          <p:cNvGrpSpPr>
            <a:grpSpLocks noChangeAspect="1"/>
          </p:cNvGrpSpPr>
          <p:nvPr/>
        </p:nvGrpSpPr>
        <p:grpSpPr>
          <a:xfrm>
            <a:off x="12680660" y="7239136"/>
            <a:ext cx="219596" cy="219595"/>
            <a:chOff x="0" y="0"/>
            <a:chExt cx="6350000" cy="6350000"/>
          </a:xfrm>
        </p:grpSpPr>
        <p:sp>
          <p:nvSpPr>
            <p:cNvPr id="159" name="Freeform 15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60" name="Group 160"/>
          <p:cNvGrpSpPr>
            <a:grpSpLocks noChangeAspect="1"/>
          </p:cNvGrpSpPr>
          <p:nvPr/>
        </p:nvGrpSpPr>
        <p:grpSpPr>
          <a:xfrm>
            <a:off x="13051407" y="7239136"/>
            <a:ext cx="219594" cy="219595"/>
            <a:chOff x="0" y="0"/>
            <a:chExt cx="6350000" cy="6350000"/>
          </a:xfrm>
        </p:grpSpPr>
        <p:sp>
          <p:nvSpPr>
            <p:cNvPr id="161" name="Freeform 16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62" name="Group 162"/>
          <p:cNvGrpSpPr>
            <a:grpSpLocks noChangeAspect="1"/>
          </p:cNvGrpSpPr>
          <p:nvPr/>
        </p:nvGrpSpPr>
        <p:grpSpPr>
          <a:xfrm>
            <a:off x="6172525" y="8738355"/>
            <a:ext cx="219596" cy="219595"/>
            <a:chOff x="0" y="0"/>
            <a:chExt cx="6350000" cy="6350000"/>
          </a:xfrm>
        </p:grpSpPr>
        <p:sp>
          <p:nvSpPr>
            <p:cNvPr id="163" name="Freeform 16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64" name="Group 164"/>
          <p:cNvGrpSpPr>
            <a:grpSpLocks noChangeAspect="1"/>
          </p:cNvGrpSpPr>
          <p:nvPr/>
        </p:nvGrpSpPr>
        <p:grpSpPr>
          <a:xfrm>
            <a:off x="7324484" y="8738355"/>
            <a:ext cx="219596" cy="219595"/>
            <a:chOff x="0" y="0"/>
            <a:chExt cx="6350000" cy="6350000"/>
          </a:xfrm>
        </p:grpSpPr>
        <p:sp>
          <p:nvSpPr>
            <p:cNvPr id="165" name="Freeform 16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66" name="Group 166"/>
          <p:cNvGrpSpPr>
            <a:grpSpLocks noChangeAspect="1"/>
          </p:cNvGrpSpPr>
          <p:nvPr/>
        </p:nvGrpSpPr>
        <p:grpSpPr>
          <a:xfrm>
            <a:off x="6543270" y="8738355"/>
            <a:ext cx="219595" cy="219595"/>
            <a:chOff x="0" y="0"/>
            <a:chExt cx="6350000" cy="6350000"/>
          </a:xfrm>
        </p:grpSpPr>
        <p:sp>
          <p:nvSpPr>
            <p:cNvPr id="167" name="Freeform 16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68" name="Group 168"/>
          <p:cNvGrpSpPr>
            <a:grpSpLocks noChangeAspect="1"/>
          </p:cNvGrpSpPr>
          <p:nvPr/>
        </p:nvGrpSpPr>
        <p:grpSpPr>
          <a:xfrm>
            <a:off x="6940498" y="8738355"/>
            <a:ext cx="219595" cy="219595"/>
            <a:chOff x="0" y="0"/>
            <a:chExt cx="6350000" cy="6350000"/>
          </a:xfrm>
        </p:grpSpPr>
        <p:sp>
          <p:nvSpPr>
            <p:cNvPr id="169" name="Freeform 16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70" name="Group 170"/>
          <p:cNvGrpSpPr>
            <a:grpSpLocks noChangeAspect="1"/>
          </p:cNvGrpSpPr>
          <p:nvPr/>
        </p:nvGrpSpPr>
        <p:grpSpPr>
          <a:xfrm>
            <a:off x="7721712" y="8738355"/>
            <a:ext cx="219598" cy="219595"/>
            <a:chOff x="0" y="0"/>
            <a:chExt cx="6350000" cy="6350000"/>
          </a:xfrm>
        </p:grpSpPr>
        <p:sp>
          <p:nvSpPr>
            <p:cNvPr id="171" name="Freeform 17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72" name="Group 172"/>
          <p:cNvGrpSpPr>
            <a:grpSpLocks noChangeAspect="1"/>
          </p:cNvGrpSpPr>
          <p:nvPr/>
        </p:nvGrpSpPr>
        <p:grpSpPr>
          <a:xfrm>
            <a:off x="9244419" y="8738355"/>
            <a:ext cx="219595" cy="219595"/>
            <a:chOff x="0" y="0"/>
            <a:chExt cx="6350000" cy="6350000"/>
          </a:xfrm>
        </p:grpSpPr>
        <p:sp>
          <p:nvSpPr>
            <p:cNvPr id="173" name="Freeform 17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74" name="Group 174"/>
          <p:cNvGrpSpPr>
            <a:grpSpLocks noChangeAspect="1"/>
          </p:cNvGrpSpPr>
          <p:nvPr/>
        </p:nvGrpSpPr>
        <p:grpSpPr>
          <a:xfrm>
            <a:off x="8092459" y="8738355"/>
            <a:ext cx="219596" cy="219595"/>
            <a:chOff x="0" y="0"/>
            <a:chExt cx="6350000" cy="6350000"/>
          </a:xfrm>
        </p:grpSpPr>
        <p:sp>
          <p:nvSpPr>
            <p:cNvPr id="175" name="Freeform 17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76" name="Group 176"/>
          <p:cNvGrpSpPr>
            <a:grpSpLocks noChangeAspect="1"/>
          </p:cNvGrpSpPr>
          <p:nvPr/>
        </p:nvGrpSpPr>
        <p:grpSpPr>
          <a:xfrm>
            <a:off x="8463205" y="8738355"/>
            <a:ext cx="219594" cy="219595"/>
            <a:chOff x="0" y="0"/>
            <a:chExt cx="6350000" cy="6350000"/>
          </a:xfrm>
        </p:grpSpPr>
        <p:sp>
          <p:nvSpPr>
            <p:cNvPr id="177" name="Freeform 17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78" name="Group 178"/>
          <p:cNvGrpSpPr>
            <a:grpSpLocks noChangeAspect="1"/>
          </p:cNvGrpSpPr>
          <p:nvPr/>
        </p:nvGrpSpPr>
        <p:grpSpPr>
          <a:xfrm>
            <a:off x="8860433" y="8738355"/>
            <a:ext cx="219594" cy="219595"/>
            <a:chOff x="0" y="0"/>
            <a:chExt cx="6350000" cy="6350000"/>
          </a:xfrm>
        </p:grpSpPr>
        <p:sp>
          <p:nvSpPr>
            <p:cNvPr id="179" name="Freeform 17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80" name="Group 180"/>
          <p:cNvGrpSpPr>
            <a:grpSpLocks noChangeAspect="1"/>
          </p:cNvGrpSpPr>
          <p:nvPr/>
        </p:nvGrpSpPr>
        <p:grpSpPr>
          <a:xfrm>
            <a:off x="9985911" y="8738355"/>
            <a:ext cx="219595" cy="219595"/>
            <a:chOff x="0" y="0"/>
            <a:chExt cx="6350000" cy="6350000"/>
          </a:xfrm>
        </p:grpSpPr>
        <p:sp>
          <p:nvSpPr>
            <p:cNvPr id="181" name="Freeform 18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82" name="Group 182"/>
          <p:cNvGrpSpPr>
            <a:grpSpLocks noChangeAspect="1"/>
          </p:cNvGrpSpPr>
          <p:nvPr/>
        </p:nvGrpSpPr>
        <p:grpSpPr>
          <a:xfrm>
            <a:off x="9601922" y="8738355"/>
            <a:ext cx="219596" cy="219595"/>
            <a:chOff x="0" y="0"/>
            <a:chExt cx="6350000" cy="6350000"/>
          </a:xfrm>
        </p:grpSpPr>
        <p:sp>
          <p:nvSpPr>
            <p:cNvPr id="183" name="Freeform 18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84" name="Group 184"/>
          <p:cNvGrpSpPr>
            <a:grpSpLocks noChangeAspect="1"/>
          </p:cNvGrpSpPr>
          <p:nvPr/>
        </p:nvGrpSpPr>
        <p:grpSpPr>
          <a:xfrm>
            <a:off x="10389980" y="8755361"/>
            <a:ext cx="219596" cy="219595"/>
            <a:chOff x="0" y="0"/>
            <a:chExt cx="6350000" cy="6350000"/>
          </a:xfrm>
        </p:grpSpPr>
        <p:sp>
          <p:nvSpPr>
            <p:cNvPr id="185" name="Freeform 18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86" name="Group 186"/>
          <p:cNvGrpSpPr>
            <a:grpSpLocks noChangeAspect="1"/>
          </p:cNvGrpSpPr>
          <p:nvPr/>
        </p:nvGrpSpPr>
        <p:grpSpPr>
          <a:xfrm>
            <a:off x="11912685" y="8755361"/>
            <a:ext cx="219596" cy="219595"/>
            <a:chOff x="0" y="0"/>
            <a:chExt cx="6350000" cy="6350000"/>
          </a:xfrm>
        </p:grpSpPr>
        <p:sp>
          <p:nvSpPr>
            <p:cNvPr id="187" name="Freeform 18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solidFill>
          </p:spPr>
        </p:sp>
      </p:grpSp>
      <p:grpSp>
        <p:nvGrpSpPr>
          <p:cNvPr id="188" name="Group 188"/>
          <p:cNvGrpSpPr>
            <a:grpSpLocks noChangeAspect="1"/>
          </p:cNvGrpSpPr>
          <p:nvPr/>
        </p:nvGrpSpPr>
        <p:grpSpPr>
          <a:xfrm>
            <a:off x="10760726" y="8755361"/>
            <a:ext cx="219595" cy="219595"/>
            <a:chOff x="0" y="0"/>
            <a:chExt cx="6350000" cy="6350000"/>
          </a:xfrm>
        </p:grpSpPr>
        <p:sp>
          <p:nvSpPr>
            <p:cNvPr id="189" name="Freeform 18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90" name="Group 190"/>
          <p:cNvGrpSpPr>
            <a:grpSpLocks noChangeAspect="1"/>
          </p:cNvGrpSpPr>
          <p:nvPr/>
        </p:nvGrpSpPr>
        <p:grpSpPr>
          <a:xfrm>
            <a:off x="11131472" y="8755361"/>
            <a:ext cx="219595" cy="219595"/>
            <a:chOff x="0" y="0"/>
            <a:chExt cx="6350000" cy="6350000"/>
          </a:xfrm>
        </p:grpSpPr>
        <p:sp>
          <p:nvSpPr>
            <p:cNvPr id="191" name="Freeform 19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92" name="Group 192"/>
          <p:cNvGrpSpPr>
            <a:grpSpLocks noChangeAspect="1"/>
          </p:cNvGrpSpPr>
          <p:nvPr/>
        </p:nvGrpSpPr>
        <p:grpSpPr>
          <a:xfrm>
            <a:off x="11528700" y="8755361"/>
            <a:ext cx="219595" cy="219595"/>
            <a:chOff x="0" y="0"/>
            <a:chExt cx="6350000" cy="6350000"/>
          </a:xfrm>
        </p:grpSpPr>
        <p:sp>
          <p:nvSpPr>
            <p:cNvPr id="193" name="Freeform 19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alpha val="9804"/>
              </a:srgbClr>
            </a:solidFill>
          </p:spPr>
        </p:sp>
      </p:grpSp>
      <p:grpSp>
        <p:nvGrpSpPr>
          <p:cNvPr id="194" name="Group 194"/>
          <p:cNvGrpSpPr>
            <a:grpSpLocks noChangeAspect="1"/>
          </p:cNvGrpSpPr>
          <p:nvPr/>
        </p:nvGrpSpPr>
        <p:grpSpPr>
          <a:xfrm>
            <a:off x="12309913" y="8755361"/>
            <a:ext cx="219598" cy="219595"/>
            <a:chOff x="0" y="0"/>
            <a:chExt cx="6350000" cy="6350000"/>
          </a:xfrm>
        </p:grpSpPr>
        <p:sp>
          <p:nvSpPr>
            <p:cNvPr id="195" name="Freeform 19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solidFill>
          </p:spPr>
        </p:sp>
      </p:grpSp>
      <p:grpSp>
        <p:nvGrpSpPr>
          <p:cNvPr id="196" name="Group 196"/>
          <p:cNvGrpSpPr>
            <a:grpSpLocks noChangeAspect="1"/>
          </p:cNvGrpSpPr>
          <p:nvPr/>
        </p:nvGrpSpPr>
        <p:grpSpPr>
          <a:xfrm>
            <a:off x="12680660" y="8755361"/>
            <a:ext cx="219596" cy="219595"/>
            <a:chOff x="0" y="0"/>
            <a:chExt cx="6350000" cy="6350000"/>
          </a:xfrm>
        </p:grpSpPr>
        <p:sp>
          <p:nvSpPr>
            <p:cNvPr id="197" name="Freeform 19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solidFill>
          </p:spPr>
        </p:sp>
      </p:grpSp>
      <p:grpSp>
        <p:nvGrpSpPr>
          <p:cNvPr id="198" name="Group 198"/>
          <p:cNvGrpSpPr>
            <a:grpSpLocks noChangeAspect="1"/>
          </p:cNvGrpSpPr>
          <p:nvPr/>
        </p:nvGrpSpPr>
        <p:grpSpPr>
          <a:xfrm>
            <a:off x="13051407" y="8755361"/>
            <a:ext cx="219594" cy="219595"/>
            <a:chOff x="0" y="0"/>
            <a:chExt cx="6350000" cy="6350000"/>
          </a:xfrm>
        </p:grpSpPr>
        <p:sp>
          <p:nvSpPr>
            <p:cNvPr id="199" name="Freeform 19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04F3B"/>
            </a:solidFill>
          </p:spPr>
        </p:sp>
      </p:grpSp>
      <p:sp>
        <p:nvSpPr>
          <p:cNvPr id="200" name="TextBox 200"/>
          <p:cNvSpPr txBox="1"/>
          <p:nvPr/>
        </p:nvSpPr>
        <p:spPr>
          <a:xfrm>
            <a:off x="5398298" y="1853397"/>
            <a:ext cx="1697514" cy="380810"/>
          </a:xfrm>
          <a:prstGeom prst="rect">
            <a:avLst/>
          </a:prstGeom>
        </p:spPr>
        <p:txBody>
          <a:bodyPr wrap="square" lIns="0" tIns="0" rIns="0" bIns="0" rtlCol="0" anchor="t">
            <a:spAutoFit/>
          </a:bodyPr>
          <a:lstStyle/>
          <a:p>
            <a:pPr algn="ctr">
              <a:lnSpc>
                <a:spcPts val="3225"/>
              </a:lnSpc>
            </a:pPr>
            <a:r>
              <a:rPr lang="en-US" sz="2304" spc="138" dirty="0">
                <a:solidFill>
                  <a:srgbClr val="804F3B"/>
                </a:solidFill>
                <a:latin typeface="Montserrat Light"/>
              </a:rPr>
              <a:t>WEEK 1-4</a:t>
            </a:r>
          </a:p>
        </p:txBody>
      </p:sp>
      <p:sp>
        <p:nvSpPr>
          <p:cNvPr id="201" name="TextBox 201"/>
          <p:cNvSpPr txBox="1"/>
          <p:nvPr/>
        </p:nvSpPr>
        <p:spPr>
          <a:xfrm>
            <a:off x="7496290" y="1853396"/>
            <a:ext cx="1821341" cy="398675"/>
          </a:xfrm>
          <a:prstGeom prst="rect">
            <a:avLst/>
          </a:prstGeom>
        </p:spPr>
        <p:txBody>
          <a:bodyPr lIns="0" tIns="0" rIns="0" bIns="0" rtlCol="0" anchor="t">
            <a:spAutoFit/>
          </a:bodyPr>
          <a:lstStyle/>
          <a:p>
            <a:pPr algn="ctr">
              <a:lnSpc>
                <a:spcPts val="3225"/>
              </a:lnSpc>
            </a:pPr>
            <a:r>
              <a:rPr lang="en-US" sz="2304" spc="138">
                <a:solidFill>
                  <a:srgbClr val="804F3B"/>
                </a:solidFill>
                <a:latin typeface="Montserrat Light"/>
              </a:rPr>
              <a:t>WEEK 5-10</a:t>
            </a:r>
          </a:p>
        </p:txBody>
      </p:sp>
      <p:sp>
        <p:nvSpPr>
          <p:cNvPr id="202" name="TextBox 202"/>
          <p:cNvSpPr txBox="1"/>
          <p:nvPr/>
        </p:nvSpPr>
        <p:spPr>
          <a:xfrm>
            <a:off x="9437339" y="1853396"/>
            <a:ext cx="1851628" cy="398675"/>
          </a:xfrm>
          <a:prstGeom prst="rect">
            <a:avLst/>
          </a:prstGeom>
        </p:spPr>
        <p:txBody>
          <a:bodyPr lIns="0" tIns="0" rIns="0" bIns="0" rtlCol="0" anchor="t">
            <a:spAutoFit/>
          </a:bodyPr>
          <a:lstStyle/>
          <a:p>
            <a:pPr algn="ctr">
              <a:lnSpc>
                <a:spcPts val="3225"/>
              </a:lnSpc>
            </a:pPr>
            <a:r>
              <a:rPr lang="en-US" sz="2304" spc="138">
                <a:solidFill>
                  <a:srgbClr val="804F3B"/>
                </a:solidFill>
                <a:latin typeface="Montserrat Light"/>
              </a:rPr>
              <a:t>WEEK 11-15</a:t>
            </a:r>
          </a:p>
        </p:txBody>
      </p:sp>
      <p:sp>
        <p:nvSpPr>
          <p:cNvPr id="203" name="TextBox 203"/>
          <p:cNvSpPr txBox="1"/>
          <p:nvPr/>
        </p:nvSpPr>
        <p:spPr>
          <a:xfrm>
            <a:off x="11363990" y="1853396"/>
            <a:ext cx="2111507" cy="380810"/>
          </a:xfrm>
          <a:prstGeom prst="rect">
            <a:avLst/>
          </a:prstGeom>
        </p:spPr>
        <p:txBody>
          <a:bodyPr wrap="square" lIns="0" tIns="0" rIns="0" bIns="0" rtlCol="0" anchor="t">
            <a:spAutoFit/>
          </a:bodyPr>
          <a:lstStyle/>
          <a:p>
            <a:pPr algn="ctr">
              <a:lnSpc>
                <a:spcPts val="3225"/>
              </a:lnSpc>
            </a:pPr>
            <a:r>
              <a:rPr lang="en-US" sz="2304" spc="138" dirty="0">
                <a:solidFill>
                  <a:srgbClr val="804F3B"/>
                </a:solidFill>
                <a:latin typeface="Montserrat Light"/>
              </a:rPr>
              <a:t>WEEK 16-18</a:t>
            </a:r>
          </a:p>
        </p:txBody>
      </p:sp>
      <p:sp>
        <p:nvSpPr>
          <p:cNvPr id="204" name="TextBox 204"/>
          <p:cNvSpPr txBox="1"/>
          <p:nvPr/>
        </p:nvSpPr>
        <p:spPr>
          <a:xfrm>
            <a:off x="1752600" y="1855022"/>
            <a:ext cx="1308638" cy="398675"/>
          </a:xfrm>
          <a:prstGeom prst="rect">
            <a:avLst/>
          </a:prstGeom>
        </p:spPr>
        <p:txBody>
          <a:bodyPr lIns="0" tIns="0" rIns="0" bIns="0" rtlCol="0" anchor="t">
            <a:spAutoFit/>
          </a:bodyPr>
          <a:lstStyle/>
          <a:p>
            <a:pPr algn="ctr">
              <a:lnSpc>
                <a:spcPts val="3225"/>
              </a:lnSpc>
            </a:pPr>
            <a:r>
              <a:rPr lang="en-US" sz="2304" spc="138">
                <a:solidFill>
                  <a:srgbClr val="804F3B"/>
                </a:solidFill>
                <a:latin typeface="Montserrat Light"/>
              </a:rPr>
              <a:t>TASK</a:t>
            </a:r>
          </a:p>
        </p:txBody>
      </p:sp>
      <p:pic>
        <p:nvPicPr>
          <p:cNvPr id="205" name="Picture 20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8778" y="3844832"/>
            <a:ext cx="12612284" cy="46737"/>
          </a:xfrm>
          <a:prstGeom prst="rect">
            <a:avLst/>
          </a:prstGeom>
        </p:spPr>
      </p:pic>
      <p:pic>
        <p:nvPicPr>
          <p:cNvPr id="206" name="Picture 20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6629" y="5283624"/>
            <a:ext cx="12612284" cy="46737"/>
          </a:xfrm>
          <a:prstGeom prst="rect">
            <a:avLst/>
          </a:prstGeom>
        </p:spPr>
      </p:pic>
      <p:pic>
        <p:nvPicPr>
          <p:cNvPr id="207" name="Picture 20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4479" y="6528132"/>
            <a:ext cx="12612284" cy="46737"/>
          </a:xfrm>
          <a:prstGeom prst="rect">
            <a:avLst/>
          </a:prstGeom>
        </p:spPr>
      </p:pic>
      <p:pic>
        <p:nvPicPr>
          <p:cNvPr id="208" name="Picture 20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48520" y="8064066"/>
            <a:ext cx="12612284" cy="4673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494375"/>
            <a:ext cx="6848808" cy="821055"/>
          </a:xfrm>
          <a:prstGeom prst="rect">
            <a:avLst/>
          </a:prstGeom>
        </p:spPr>
        <p:txBody>
          <a:bodyPr lIns="0" tIns="0" rIns="0" bIns="0" rtlCol="0" anchor="t">
            <a:spAutoFit/>
          </a:bodyPr>
          <a:lstStyle/>
          <a:p>
            <a:pPr>
              <a:lnSpc>
                <a:spcPts val="6719"/>
              </a:lnSpc>
            </a:pPr>
            <a:r>
              <a:rPr lang="en-US" sz="4800">
                <a:solidFill>
                  <a:srgbClr val="804F3B"/>
                </a:solidFill>
                <a:latin typeface="Radley Bold"/>
              </a:rPr>
              <a:t>Table of Contents</a:t>
            </a:r>
          </a:p>
        </p:txBody>
      </p:sp>
      <p:grpSp>
        <p:nvGrpSpPr>
          <p:cNvPr id="3" name="Group 3"/>
          <p:cNvGrpSpPr/>
          <p:nvPr/>
        </p:nvGrpSpPr>
        <p:grpSpPr>
          <a:xfrm>
            <a:off x="1028700" y="2285943"/>
            <a:ext cx="6721512" cy="6136261"/>
            <a:chOff x="0" y="0"/>
            <a:chExt cx="8962016" cy="8181682"/>
          </a:xfrm>
        </p:grpSpPr>
        <p:sp>
          <p:nvSpPr>
            <p:cNvPr id="4" name="TextBox 4"/>
            <p:cNvSpPr txBox="1"/>
            <p:nvPr/>
          </p:nvSpPr>
          <p:spPr>
            <a:xfrm>
              <a:off x="1360231" y="-57150"/>
              <a:ext cx="6241554" cy="525587"/>
            </a:xfrm>
            <a:prstGeom prst="rect">
              <a:avLst/>
            </a:prstGeom>
          </p:spPr>
          <p:txBody>
            <a:bodyPr lIns="0" tIns="0" rIns="0" bIns="0" rtlCol="0" anchor="t">
              <a:spAutoFit/>
            </a:bodyPr>
            <a:lstStyle/>
            <a:p>
              <a:pPr>
                <a:lnSpc>
                  <a:spcPts val="3246"/>
                </a:lnSpc>
              </a:pPr>
              <a:r>
                <a:rPr lang="en-US" sz="2319">
                  <a:solidFill>
                    <a:srgbClr val="2D2D2D"/>
                  </a:solidFill>
                  <a:latin typeface="Raleway"/>
                </a:rPr>
                <a:t>Introduction</a:t>
              </a:r>
            </a:p>
          </p:txBody>
        </p:sp>
        <p:sp>
          <p:nvSpPr>
            <p:cNvPr id="5" name="TextBox 5"/>
            <p:cNvSpPr txBox="1"/>
            <p:nvPr/>
          </p:nvSpPr>
          <p:spPr>
            <a:xfrm>
              <a:off x="0" y="-57150"/>
              <a:ext cx="431985" cy="524710"/>
            </a:xfrm>
            <a:prstGeom prst="rect">
              <a:avLst/>
            </a:prstGeom>
          </p:spPr>
          <p:txBody>
            <a:bodyPr lIns="0" tIns="0" rIns="0" bIns="0" rtlCol="0" anchor="t">
              <a:spAutoFit/>
            </a:bodyPr>
            <a:lstStyle/>
            <a:p>
              <a:pPr>
                <a:lnSpc>
                  <a:spcPts val="3246"/>
                </a:lnSpc>
              </a:pPr>
              <a:r>
                <a:rPr lang="en-US" sz="2319">
                  <a:solidFill>
                    <a:srgbClr val="212121"/>
                  </a:solidFill>
                  <a:latin typeface="Raleway"/>
                </a:rPr>
                <a:t>I</a:t>
              </a:r>
            </a:p>
          </p:txBody>
        </p:sp>
        <p:sp>
          <p:nvSpPr>
            <p:cNvPr id="6" name="TextBox 6"/>
            <p:cNvSpPr txBox="1"/>
            <p:nvPr/>
          </p:nvSpPr>
          <p:spPr>
            <a:xfrm>
              <a:off x="1380920" y="714174"/>
              <a:ext cx="7581096" cy="525587"/>
            </a:xfrm>
            <a:prstGeom prst="rect">
              <a:avLst/>
            </a:prstGeom>
          </p:spPr>
          <p:txBody>
            <a:bodyPr lIns="0" tIns="0" rIns="0" bIns="0" rtlCol="0" anchor="t">
              <a:spAutoFit/>
            </a:bodyPr>
            <a:lstStyle/>
            <a:p>
              <a:pPr>
                <a:lnSpc>
                  <a:spcPts val="3246"/>
                </a:lnSpc>
              </a:pPr>
              <a:r>
                <a:rPr lang="en-US" sz="2319" dirty="0">
                  <a:solidFill>
                    <a:srgbClr val="2D2D2D"/>
                  </a:solidFill>
                  <a:latin typeface="Raleway"/>
                </a:rPr>
                <a:t>Literature Review</a:t>
              </a:r>
            </a:p>
          </p:txBody>
        </p:sp>
        <p:sp>
          <p:nvSpPr>
            <p:cNvPr id="7" name="TextBox 7"/>
            <p:cNvSpPr txBox="1"/>
            <p:nvPr/>
          </p:nvSpPr>
          <p:spPr>
            <a:xfrm>
              <a:off x="0" y="714174"/>
              <a:ext cx="721677" cy="525587"/>
            </a:xfrm>
            <a:prstGeom prst="rect">
              <a:avLst/>
            </a:prstGeom>
          </p:spPr>
          <p:txBody>
            <a:bodyPr lIns="0" tIns="0" rIns="0" bIns="0" rtlCol="0" anchor="t">
              <a:spAutoFit/>
            </a:bodyPr>
            <a:lstStyle/>
            <a:p>
              <a:pPr>
                <a:lnSpc>
                  <a:spcPts val="3246"/>
                </a:lnSpc>
              </a:pPr>
              <a:r>
                <a:rPr lang="en-US" sz="2319">
                  <a:solidFill>
                    <a:srgbClr val="2D2D2D"/>
                  </a:solidFill>
                  <a:latin typeface="Raleway"/>
                </a:rPr>
                <a:t>II</a:t>
              </a:r>
            </a:p>
          </p:txBody>
        </p:sp>
        <p:sp>
          <p:nvSpPr>
            <p:cNvPr id="8" name="TextBox 8"/>
            <p:cNvSpPr txBox="1"/>
            <p:nvPr/>
          </p:nvSpPr>
          <p:spPr>
            <a:xfrm>
              <a:off x="1380920" y="1485499"/>
              <a:ext cx="7581096" cy="525587"/>
            </a:xfrm>
            <a:prstGeom prst="rect">
              <a:avLst/>
            </a:prstGeom>
          </p:spPr>
          <p:txBody>
            <a:bodyPr lIns="0" tIns="0" rIns="0" bIns="0" rtlCol="0" anchor="t">
              <a:spAutoFit/>
            </a:bodyPr>
            <a:lstStyle/>
            <a:p>
              <a:pPr>
                <a:lnSpc>
                  <a:spcPts val="3246"/>
                </a:lnSpc>
              </a:pPr>
              <a:r>
                <a:rPr lang="en-US" sz="2319">
                  <a:solidFill>
                    <a:srgbClr val="2D2D2D"/>
                  </a:solidFill>
                  <a:latin typeface="Raleway"/>
                </a:rPr>
                <a:t>Motivation</a:t>
              </a:r>
            </a:p>
          </p:txBody>
        </p:sp>
        <p:sp>
          <p:nvSpPr>
            <p:cNvPr id="9" name="TextBox 9"/>
            <p:cNvSpPr txBox="1"/>
            <p:nvPr/>
          </p:nvSpPr>
          <p:spPr>
            <a:xfrm>
              <a:off x="0" y="1485499"/>
              <a:ext cx="721677" cy="525587"/>
            </a:xfrm>
            <a:prstGeom prst="rect">
              <a:avLst/>
            </a:prstGeom>
          </p:spPr>
          <p:txBody>
            <a:bodyPr lIns="0" tIns="0" rIns="0" bIns="0" rtlCol="0" anchor="t">
              <a:spAutoFit/>
            </a:bodyPr>
            <a:lstStyle/>
            <a:p>
              <a:pPr>
                <a:lnSpc>
                  <a:spcPts val="3246"/>
                </a:lnSpc>
              </a:pPr>
              <a:r>
                <a:rPr lang="en-US" sz="2319">
                  <a:solidFill>
                    <a:srgbClr val="2D2D2D"/>
                  </a:solidFill>
                  <a:latin typeface="Raleway"/>
                </a:rPr>
                <a:t>III</a:t>
              </a:r>
            </a:p>
          </p:txBody>
        </p:sp>
        <p:sp>
          <p:nvSpPr>
            <p:cNvPr id="10" name="TextBox 10"/>
            <p:cNvSpPr txBox="1"/>
            <p:nvPr/>
          </p:nvSpPr>
          <p:spPr>
            <a:xfrm>
              <a:off x="1380920" y="2256823"/>
              <a:ext cx="7581096" cy="525587"/>
            </a:xfrm>
            <a:prstGeom prst="rect">
              <a:avLst/>
            </a:prstGeom>
          </p:spPr>
          <p:txBody>
            <a:bodyPr lIns="0" tIns="0" rIns="0" bIns="0" rtlCol="0" anchor="t">
              <a:spAutoFit/>
            </a:bodyPr>
            <a:lstStyle/>
            <a:p>
              <a:pPr>
                <a:lnSpc>
                  <a:spcPts val="3246"/>
                </a:lnSpc>
              </a:pPr>
              <a:r>
                <a:rPr lang="en-US" sz="2319">
                  <a:solidFill>
                    <a:srgbClr val="2D2D2D"/>
                  </a:solidFill>
                  <a:latin typeface="Raleway"/>
                </a:rPr>
                <a:t>Problem Statement</a:t>
              </a:r>
            </a:p>
          </p:txBody>
        </p:sp>
        <p:sp>
          <p:nvSpPr>
            <p:cNvPr id="11" name="TextBox 11"/>
            <p:cNvSpPr txBox="1"/>
            <p:nvPr/>
          </p:nvSpPr>
          <p:spPr>
            <a:xfrm>
              <a:off x="0" y="2256823"/>
              <a:ext cx="721677" cy="525587"/>
            </a:xfrm>
            <a:prstGeom prst="rect">
              <a:avLst/>
            </a:prstGeom>
          </p:spPr>
          <p:txBody>
            <a:bodyPr lIns="0" tIns="0" rIns="0" bIns="0" rtlCol="0" anchor="t">
              <a:spAutoFit/>
            </a:bodyPr>
            <a:lstStyle/>
            <a:p>
              <a:pPr>
                <a:lnSpc>
                  <a:spcPts val="3246"/>
                </a:lnSpc>
              </a:pPr>
              <a:r>
                <a:rPr lang="en-US" sz="2319">
                  <a:solidFill>
                    <a:srgbClr val="2D2D2D"/>
                  </a:solidFill>
                  <a:latin typeface="Raleway"/>
                </a:rPr>
                <a:t>IV</a:t>
              </a:r>
            </a:p>
          </p:txBody>
        </p:sp>
        <p:sp>
          <p:nvSpPr>
            <p:cNvPr id="12" name="TextBox 12"/>
            <p:cNvSpPr txBox="1"/>
            <p:nvPr/>
          </p:nvSpPr>
          <p:spPr>
            <a:xfrm>
              <a:off x="1380920" y="4570797"/>
              <a:ext cx="7581096" cy="525587"/>
            </a:xfrm>
            <a:prstGeom prst="rect">
              <a:avLst/>
            </a:prstGeom>
          </p:spPr>
          <p:txBody>
            <a:bodyPr lIns="0" tIns="0" rIns="0" bIns="0" rtlCol="0" anchor="t">
              <a:spAutoFit/>
            </a:bodyPr>
            <a:lstStyle/>
            <a:p>
              <a:pPr>
                <a:lnSpc>
                  <a:spcPts val="3246"/>
                </a:lnSpc>
              </a:pPr>
              <a:r>
                <a:rPr lang="en-US" sz="2319">
                  <a:solidFill>
                    <a:srgbClr val="2D2D2D"/>
                  </a:solidFill>
                  <a:latin typeface="Raleway"/>
                </a:rPr>
                <a:t>Aims and Objective</a:t>
              </a:r>
            </a:p>
          </p:txBody>
        </p:sp>
        <p:sp>
          <p:nvSpPr>
            <p:cNvPr id="13" name="TextBox 13"/>
            <p:cNvSpPr txBox="1"/>
            <p:nvPr/>
          </p:nvSpPr>
          <p:spPr>
            <a:xfrm>
              <a:off x="0" y="4570797"/>
              <a:ext cx="721677" cy="525587"/>
            </a:xfrm>
            <a:prstGeom prst="rect">
              <a:avLst/>
            </a:prstGeom>
          </p:spPr>
          <p:txBody>
            <a:bodyPr lIns="0" tIns="0" rIns="0" bIns="0" rtlCol="0" anchor="t">
              <a:spAutoFit/>
            </a:bodyPr>
            <a:lstStyle/>
            <a:p>
              <a:pPr>
                <a:lnSpc>
                  <a:spcPts val="3246"/>
                </a:lnSpc>
              </a:pPr>
              <a:r>
                <a:rPr lang="en-US" sz="2319">
                  <a:solidFill>
                    <a:srgbClr val="2D2D2D"/>
                  </a:solidFill>
                  <a:latin typeface="Raleway"/>
                </a:rPr>
                <a:t>VII</a:t>
              </a:r>
            </a:p>
          </p:txBody>
        </p:sp>
        <p:sp>
          <p:nvSpPr>
            <p:cNvPr id="14" name="TextBox 14"/>
            <p:cNvSpPr txBox="1"/>
            <p:nvPr/>
          </p:nvSpPr>
          <p:spPr>
            <a:xfrm>
              <a:off x="1380920" y="5342121"/>
              <a:ext cx="7581096" cy="525587"/>
            </a:xfrm>
            <a:prstGeom prst="rect">
              <a:avLst/>
            </a:prstGeom>
          </p:spPr>
          <p:txBody>
            <a:bodyPr lIns="0" tIns="0" rIns="0" bIns="0" rtlCol="0" anchor="t">
              <a:spAutoFit/>
            </a:bodyPr>
            <a:lstStyle/>
            <a:p>
              <a:pPr>
                <a:lnSpc>
                  <a:spcPts val="3246"/>
                </a:lnSpc>
              </a:pPr>
              <a:r>
                <a:rPr lang="en-US" sz="2319">
                  <a:solidFill>
                    <a:srgbClr val="2D2D2D"/>
                  </a:solidFill>
                  <a:latin typeface="Raleway"/>
                </a:rPr>
                <a:t>Methodology of Research</a:t>
              </a:r>
            </a:p>
          </p:txBody>
        </p:sp>
        <p:sp>
          <p:nvSpPr>
            <p:cNvPr id="15" name="TextBox 15"/>
            <p:cNvSpPr txBox="1"/>
            <p:nvPr/>
          </p:nvSpPr>
          <p:spPr>
            <a:xfrm>
              <a:off x="0" y="5342121"/>
              <a:ext cx="721677" cy="525587"/>
            </a:xfrm>
            <a:prstGeom prst="rect">
              <a:avLst/>
            </a:prstGeom>
          </p:spPr>
          <p:txBody>
            <a:bodyPr lIns="0" tIns="0" rIns="0" bIns="0" rtlCol="0" anchor="t">
              <a:spAutoFit/>
            </a:bodyPr>
            <a:lstStyle/>
            <a:p>
              <a:pPr>
                <a:lnSpc>
                  <a:spcPts val="3246"/>
                </a:lnSpc>
              </a:pPr>
              <a:r>
                <a:rPr lang="en-US" sz="2319">
                  <a:solidFill>
                    <a:srgbClr val="2D2D2D"/>
                  </a:solidFill>
                  <a:latin typeface="Raleway"/>
                </a:rPr>
                <a:t>VIII</a:t>
              </a:r>
            </a:p>
          </p:txBody>
        </p:sp>
        <p:sp>
          <p:nvSpPr>
            <p:cNvPr id="16" name="TextBox 16"/>
            <p:cNvSpPr txBox="1"/>
            <p:nvPr/>
          </p:nvSpPr>
          <p:spPr>
            <a:xfrm>
              <a:off x="1380920" y="6113446"/>
              <a:ext cx="7581096" cy="525587"/>
            </a:xfrm>
            <a:prstGeom prst="rect">
              <a:avLst/>
            </a:prstGeom>
          </p:spPr>
          <p:txBody>
            <a:bodyPr lIns="0" tIns="0" rIns="0" bIns="0" rtlCol="0" anchor="t">
              <a:spAutoFit/>
            </a:bodyPr>
            <a:lstStyle/>
            <a:p>
              <a:pPr>
                <a:lnSpc>
                  <a:spcPts val="3246"/>
                </a:lnSpc>
              </a:pPr>
              <a:r>
                <a:rPr lang="en-US" sz="2319">
                  <a:solidFill>
                    <a:srgbClr val="2D2D2D"/>
                  </a:solidFill>
                  <a:latin typeface="Raleway"/>
                </a:rPr>
                <a:t>Platform and Tools</a:t>
              </a:r>
            </a:p>
          </p:txBody>
        </p:sp>
        <p:sp>
          <p:nvSpPr>
            <p:cNvPr id="17" name="TextBox 17"/>
            <p:cNvSpPr txBox="1"/>
            <p:nvPr/>
          </p:nvSpPr>
          <p:spPr>
            <a:xfrm>
              <a:off x="0" y="6113446"/>
              <a:ext cx="721677" cy="525587"/>
            </a:xfrm>
            <a:prstGeom prst="rect">
              <a:avLst/>
            </a:prstGeom>
          </p:spPr>
          <p:txBody>
            <a:bodyPr lIns="0" tIns="0" rIns="0" bIns="0" rtlCol="0" anchor="t">
              <a:spAutoFit/>
            </a:bodyPr>
            <a:lstStyle/>
            <a:p>
              <a:pPr>
                <a:lnSpc>
                  <a:spcPts val="3246"/>
                </a:lnSpc>
              </a:pPr>
              <a:r>
                <a:rPr lang="en-US" sz="2319">
                  <a:solidFill>
                    <a:srgbClr val="2D2D2D"/>
                  </a:solidFill>
                  <a:latin typeface="Raleway"/>
                </a:rPr>
                <a:t>IX</a:t>
              </a:r>
            </a:p>
          </p:txBody>
        </p:sp>
        <p:sp>
          <p:nvSpPr>
            <p:cNvPr id="18" name="TextBox 18"/>
            <p:cNvSpPr txBox="1"/>
            <p:nvPr/>
          </p:nvSpPr>
          <p:spPr>
            <a:xfrm>
              <a:off x="1380920" y="6884770"/>
              <a:ext cx="7581096" cy="525587"/>
            </a:xfrm>
            <a:prstGeom prst="rect">
              <a:avLst/>
            </a:prstGeom>
          </p:spPr>
          <p:txBody>
            <a:bodyPr lIns="0" tIns="0" rIns="0" bIns="0" rtlCol="0" anchor="t">
              <a:spAutoFit/>
            </a:bodyPr>
            <a:lstStyle/>
            <a:p>
              <a:pPr>
                <a:lnSpc>
                  <a:spcPts val="3246"/>
                </a:lnSpc>
              </a:pPr>
              <a:r>
                <a:rPr lang="en-US" sz="2319">
                  <a:solidFill>
                    <a:srgbClr val="2D2D2D"/>
                  </a:solidFill>
                  <a:latin typeface="Raleway"/>
                </a:rPr>
                <a:t>Implimentation</a:t>
              </a:r>
            </a:p>
          </p:txBody>
        </p:sp>
        <p:sp>
          <p:nvSpPr>
            <p:cNvPr id="19" name="TextBox 19"/>
            <p:cNvSpPr txBox="1"/>
            <p:nvPr/>
          </p:nvSpPr>
          <p:spPr>
            <a:xfrm>
              <a:off x="0" y="6884770"/>
              <a:ext cx="721677" cy="525587"/>
            </a:xfrm>
            <a:prstGeom prst="rect">
              <a:avLst/>
            </a:prstGeom>
          </p:spPr>
          <p:txBody>
            <a:bodyPr lIns="0" tIns="0" rIns="0" bIns="0" rtlCol="0" anchor="t">
              <a:spAutoFit/>
            </a:bodyPr>
            <a:lstStyle/>
            <a:p>
              <a:pPr>
                <a:lnSpc>
                  <a:spcPts val="3246"/>
                </a:lnSpc>
              </a:pPr>
              <a:r>
                <a:rPr lang="en-US" sz="2319">
                  <a:solidFill>
                    <a:srgbClr val="2D2D2D"/>
                  </a:solidFill>
                  <a:latin typeface="Raleway"/>
                </a:rPr>
                <a:t>X</a:t>
              </a:r>
            </a:p>
          </p:txBody>
        </p:sp>
        <p:sp>
          <p:nvSpPr>
            <p:cNvPr id="20" name="TextBox 20"/>
            <p:cNvSpPr txBox="1"/>
            <p:nvPr/>
          </p:nvSpPr>
          <p:spPr>
            <a:xfrm>
              <a:off x="1380920" y="7656095"/>
              <a:ext cx="7581096" cy="525587"/>
            </a:xfrm>
            <a:prstGeom prst="rect">
              <a:avLst/>
            </a:prstGeom>
          </p:spPr>
          <p:txBody>
            <a:bodyPr lIns="0" tIns="0" rIns="0" bIns="0" rtlCol="0" anchor="t">
              <a:spAutoFit/>
            </a:bodyPr>
            <a:lstStyle/>
            <a:p>
              <a:pPr>
                <a:lnSpc>
                  <a:spcPts val="3246"/>
                </a:lnSpc>
              </a:pPr>
              <a:r>
                <a:rPr lang="en-US" sz="2319">
                  <a:solidFill>
                    <a:srgbClr val="2D2D2D"/>
                  </a:solidFill>
                  <a:latin typeface="Raleway"/>
                </a:rPr>
                <a:t>Datasets</a:t>
              </a:r>
            </a:p>
          </p:txBody>
        </p:sp>
        <p:sp>
          <p:nvSpPr>
            <p:cNvPr id="21" name="TextBox 21"/>
            <p:cNvSpPr txBox="1"/>
            <p:nvPr/>
          </p:nvSpPr>
          <p:spPr>
            <a:xfrm>
              <a:off x="0" y="7656095"/>
              <a:ext cx="721677" cy="525587"/>
            </a:xfrm>
            <a:prstGeom prst="rect">
              <a:avLst/>
            </a:prstGeom>
          </p:spPr>
          <p:txBody>
            <a:bodyPr lIns="0" tIns="0" rIns="0" bIns="0" rtlCol="0" anchor="t">
              <a:spAutoFit/>
            </a:bodyPr>
            <a:lstStyle/>
            <a:p>
              <a:pPr>
                <a:lnSpc>
                  <a:spcPts val="3246"/>
                </a:lnSpc>
              </a:pPr>
              <a:r>
                <a:rPr lang="en-US" sz="2319">
                  <a:solidFill>
                    <a:srgbClr val="2D2D2D"/>
                  </a:solidFill>
                  <a:latin typeface="Raleway"/>
                </a:rPr>
                <a:t>XI</a:t>
              </a:r>
            </a:p>
          </p:txBody>
        </p:sp>
        <p:sp>
          <p:nvSpPr>
            <p:cNvPr id="22" name="TextBox 22"/>
            <p:cNvSpPr txBox="1"/>
            <p:nvPr/>
          </p:nvSpPr>
          <p:spPr>
            <a:xfrm>
              <a:off x="1380920" y="3028148"/>
              <a:ext cx="7581096" cy="525587"/>
            </a:xfrm>
            <a:prstGeom prst="rect">
              <a:avLst/>
            </a:prstGeom>
          </p:spPr>
          <p:txBody>
            <a:bodyPr lIns="0" tIns="0" rIns="0" bIns="0" rtlCol="0" anchor="t">
              <a:spAutoFit/>
            </a:bodyPr>
            <a:lstStyle/>
            <a:p>
              <a:pPr>
                <a:lnSpc>
                  <a:spcPts val="3246"/>
                </a:lnSpc>
              </a:pPr>
              <a:r>
                <a:rPr lang="en-US" sz="2319">
                  <a:solidFill>
                    <a:srgbClr val="2D2D2D"/>
                  </a:solidFill>
                  <a:latin typeface="Raleway"/>
                </a:rPr>
                <a:t>Social Effect</a:t>
              </a:r>
            </a:p>
          </p:txBody>
        </p:sp>
        <p:sp>
          <p:nvSpPr>
            <p:cNvPr id="23" name="TextBox 23"/>
            <p:cNvSpPr txBox="1"/>
            <p:nvPr/>
          </p:nvSpPr>
          <p:spPr>
            <a:xfrm>
              <a:off x="0" y="3028148"/>
              <a:ext cx="721677" cy="525587"/>
            </a:xfrm>
            <a:prstGeom prst="rect">
              <a:avLst/>
            </a:prstGeom>
          </p:spPr>
          <p:txBody>
            <a:bodyPr lIns="0" tIns="0" rIns="0" bIns="0" rtlCol="0" anchor="t">
              <a:spAutoFit/>
            </a:bodyPr>
            <a:lstStyle/>
            <a:p>
              <a:pPr>
                <a:lnSpc>
                  <a:spcPts val="3246"/>
                </a:lnSpc>
              </a:pPr>
              <a:r>
                <a:rPr lang="en-US" sz="2319">
                  <a:solidFill>
                    <a:srgbClr val="2D2D2D"/>
                  </a:solidFill>
                  <a:latin typeface="Raleway"/>
                </a:rPr>
                <a:t>V</a:t>
              </a:r>
            </a:p>
          </p:txBody>
        </p:sp>
        <p:sp>
          <p:nvSpPr>
            <p:cNvPr id="24" name="TextBox 24"/>
            <p:cNvSpPr txBox="1"/>
            <p:nvPr/>
          </p:nvSpPr>
          <p:spPr>
            <a:xfrm>
              <a:off x="1380920" y="3799472"/>
              <a:ext cx="7581096" cy="525587"/>
            </a:xfrm>
            <a:prstGeom prst="rect">
              <a:avLst/>
            </a:prstGeom>
          </p:spPr>
          <p:txBody>
            <a:bodyPr lIns="0" tIns="0" rIns="0" bIns="0" rtlCol="0" anchor="t">
              <a:spAutoFit/>
            </a:bodyPr>
            <a:lstStyle/>
            <a:p>
              <a:pPr>
                <a:lnSpc>
                  <a:spcPts val="3246"/>
                </a:lnSpc>
              </a:pPr>
              <a:r>
                <a:rPr lang="en-US" sz="2319">
                  <a:solidFill>
                    <a:srgbClr val="2D2D2D"/>
                  </a:solidFill>
                  <a:latin typeface="Raleway"/>
                </a:rPr>
                <a:t>Environmental Effect</a:t>
              </a:r>
            </a:p>
          </p:txBody>
        </p:sp>
        <p:sp>
          <p:nvSpPr>
            <p:cNvPr id="25" name="TextBox 25"/>
            <p:cNvSpPr txBox="1"/>
            <p:nvPr/>
          </p:nvSpPr>
          <p:spPr>
            <a:xfrm>
              <a:off x="0" y="3799472"/>
              <a:ext cx="721677" cy="525587"/>
            </a:xfrm>
            <a:prstGeom prst="rect">
              <a:avLst/>
            </a:prstGeom>
          </p:spPr>
          <p:txBody>
            <a:bodyPr lIns="0" tIns="0" rIns="0" bIns="0" rtlCol="0" anchor="t">
              <a:spAutoFit/>
            </a:bodyPr>
            <a:lstStyle/>
            <a:p>
              <a:pPr>
                <a:lnSpc>
                  <a:spcPts val="3246"/>
                </a:lnSpc>
              </a:pPr>
              <a:r>
                <a:rPr lang="en-US" sz="2319">
                  <a:solidFill>
                    <a:srgbClr val="2D2D2D"/>
                  </a:solidFill>
                  <a:latin typeface="Raleway"/>
                </a:rPr>
                <a:t>VI</a:t>
              </a:r>
            </a:p>
          </p:txBody>
        </p:sp>
      </p:grpSp>
      <p:sp>
        <p:nvSpPr>
          <p:cNvPr id="26" name="TextBox 26"/>
          <p:cNvSpPr txBox="1"/>
          <p:nvPr/>
        </p:nvSpPr>
        <p:spPr>
          <a:xfrm>
            <a:off x="9423383" y="2228793"/>
            <a:ext cx="5685822" cy="408478"/>
          </a:xfrm>
          <a:prstGeom prst="rect">
            <a:avLst/>
          </a:prstGeom>
        </p:spPr>
        <p:txBody>
          <a:bodyPr lIns="0" tIns="0" rIns="0" bIns="0" rtlCol="0" anchor="t">
            <a:spAutoFit/>
          </a:bodyPr>
          <a:lstStyle/>
          <a:p>
            <a:pPr>
              <a:lnSpc>
                <a:spcPts val="3246"/>
              </a:lnSpc>
            </a:pPr>
            <a:r>
              <a:rPr lang="en-US" sz="2319">
                <a:solidFill>
                  <a:srgbClr val="2D2D2D"/>
                </a:solidFill>
                <a:latin typeface="Raleway"/>
              </a:rPr>
              <a:t>Data Pre-Processing</a:t>
            </a:r>
          </a:p>
        </p:txBody>
      </p:sp>
      <p:sp>
        <p:nvSpPr>
          <p:cNvPr id="27" name="TextBox 27"/>
          <p:cNvSpPr txBox="1"/>
          <p:nvPr/>
        </p:nvSpPr>
        <p:spPr>
          <a:xfrm>
            <a:off x="8387693" y="2228793"/>
            <a:ext cx="541258" cy="407820"/>
          </a:xfrm>
          <a:prstGeom prst="rect">
            <a:avLst/>
          </a:prstGeom>
        </p:spPr>
        <p:txBody>
          <a:bodyPr lIns="0" tIns="0" rIns="0" bIns="0" rtlCol="0" anchor="t">
            <a:spAutoFit/>
          </a:bodyPr>
          <a:lstStyle/>
          <a:p>
            <a:pPr>
              <a:lnSpc>
                <a:spcPts val="3246"/>
              </a:lnSpc>
            </a:pPr>
            <a:r>
              <a:rPr lang="en-US" sz="2319">
                <a:solidFill>
                  <a:srgbClr val="212121"/>
                </a:solidFill>
                <a:latin typeface="Raleway"/>
              </a:rPr>
              <a:t>XII</a:t>
            </a:r>
          </a:p>
        </p:txBody>
      </p:sp>
      <p:sp>
        <p:nvSpPr>
          <p:cNvPr id="28" name="TextBox 28"/>
          <p:cNvSpPr txBox="1"/>
          <p:nvPr/>
        </p:nvSpPr>
        <p:spPr>
          <a:xfrm>
            <a:off x="9423383" y="2770666"/>
            <a:ext cx="5685822" cy="408478"/>
          </a:xfrm>
          <a:prstGeom prst="rect">
            <a:avLst/>
          </a:prstGeom>
        </p:spPr>
        <p:txBody>
          <a:bodyPr lIns="0" tIns="0" rIns="0" bIns="0" rtlCol="0" anchor="t">
            <a:spAutoFit/>
          </a:bodyPr>
          <a:lstStyle/>
          <a:p>
            <a:pPr>
              <a:lnSpc>
                <a:spcPts val="3246"/>
              </a:lnSpc>
            </a:pPr>
            <a:r>
              <a:rPr lang="en-US" sz="2319">
                <a:solidFill>
                  <a:srgbClr val="2D2D2D"/>
                </a:solidFill>
                <a:latin typeface="Raleway"/>
              </a:rPr>
              <a:t>Proposed Model</a:t>
            </a:r>
          </a:p>
        </p:txBody>
      </p:sp>
      <p:sp>
        <p:nvSpPr>
          <p:cNvPr id="29" name="TextBox 29"/>
          <p:cNvSpPr txBox="1"/>
          <p:nvPr/>
        </p:nvSpPr>
        <p:spPr>
          <a:xfrm>
            <a:off x="8387693" y="2770666"/>
            <a:ext cx="541258" cy="408478"/>
          </a:xfrm>
          <a:prstGeom prst="rect">
            <a:avLst/>
          </a:prstGeom>
        </p:spPr>
        <p:txBody>
          <a:bodyPr lIns="0" tIns="0" rIns="0" bIns="0" rtlCol="0" anchor="t">
            <a:spAutoFit/>
          </a:bodyPr>
          <a:lstStyle/>
          <a:p>
            <a:pPr>
              <a:lnSpc>
                <a:spcPts val="3246"/>
              </a:lnSpc>
            </a:pPr>
            <a:r>
              <a:rPr lang="en-US" sz="2319">
                <a:solidFill>
                  <a:srgbClr val="2D2D2D"/>
                </a:solidFill>
                <a:latin typeface="Raleway"/>
              </a:rPr>
              <a:t>XIII</a:t>
            </a:r>
          </a:p>
        </p:txBody>
      </p:sp>
      <p:sp>
        <p:nvSpPr>
          <p:cNvPr id="30" name="TextBox 30"/>
          <p:cNvSpPr txBox="1"/>
          <p:nvPr/>
        </p:nvSpPr>
        <p:spPr>
          <a:xfrm>
            <a:off x="9423383" y="4948689"/>
            <a:ext cx="5685822" cy="408478"/>
          </a:xfrm>
          <a:prstGeom prst="rect">
            <a:avLst/>
          </a:prstGeom>
        </p:spPr>
        <p:txBody>
          <a:bodyPr lIns="0" tIns="0" rIns="0" bIns="0" rtlCol="0" anchor="t">
            <a:spAutoFit/>
          </a:bodyPr>
          <a:lstStyle/>
          <a:p>
            <a:pPr>
              <a:lnSpc>
                <a:spcPts val="3246"/>
              </a:lnSpc>
            </a:pPr>
            <a:r>
              <a:rPr lang="en-US" sz="2319">
                <a:solidFill>
                  <a:srgbClr val="2D2D2D"/>
                </a:solidFill>
                <a:latin typeface="Raleway"/>
              </a:rPr>
              <a:t>Gantt Chart</a:t>
            </a:r>
          </a:p>
        </p:txBody>
      </p:sp>
      <p:sp>
        <p:nvSpPr>
          <p:cNvPr id="31" name="TextBox 31"/>
          <p:cNvSpPr txBox="1"/>
          <p:nvPr/>
        </p:nvSpPr>
        <p:spPr>
          <a:xfrm>
            <a:off x="9423383" y="4406861"/>
            <a:ext cx="5685822" cy="408478"/>
          </a:xfrm>
          <a:prstGeom prst="rect">
            <a:avLst/>
          </a:prstGeom>
        </p:spPr>
        <p:txBody>
          <a:bodyPr lIns="0" tIns="0" rIns="0" bIns="0" rtlCol="0" anchor="t">
            <a:spAutoFit/>
          </a:bodyPr>
          <a:lstStyle/>
          <a:p>
            <a:pPr>
              <a:lnSpc>
                <a:spcPts val="3246"/>
              </a:lnSpc>
            </a:pPr>
            <a:r>
              <a:rPr lang="en-US" sz="2319">
                <a:solidFill>
                  <a:srgbClr val="2D2D2D"/>
                </a:solidFill>
                <a:latin typeface="Raleway"/>
              </a:rPr>
              <a:t>Comparisons</a:t>
            </a:r>
          </a:p>
        </p:txBody>
      </p:sp>
      <p:sp>
        <p:nvSpPr>
          <p:cNvPr id="32" name="TextBox 32"/>
          <p:cNvSpPr txBox="1"/>
          <p:nvPr/>
        </p:nvSpPr>
        <p:spPr>
          <a:xfrm>
            <a:off x="8387693" y="4948689"/>
            <a:ext cx="541258" cy="408478"/>
          </a:xfrm>
          <a:prstGeom prst="rect">
            <a:avLst/>
          </a:prstGeom>
        </p:spPr>
        <p:txBody>
          <a:bodyPr lIns="0" tIns="0" rIns="0" bIns="0" rtlCol="0" anchor="t">
            <a:spAutoFit/>
          </a:bodyPr>
          <a:lstStyle/>
          <a:p>
            <a:pPr>
              <a:lnSpc>
                <a:spcPts val="3246"/>
              </a:lnSpc>
            </a:pPr>
            <a:r>
              <a:rPr lang="en-US" sz="2319">
                <a:solidFill>
                  <a:srgbClr val="2D2D2D"/>
                </a:solidFill>
                <a:latin typeface="Raleway"/>
              </a:rPr>
              <a:t>XVII</a:t>
            </a:r>
          </a:p>
        </p:txBody>
      </p:sp>
      <p:sp>
        <p:nvSpPr>
          <p:cNvPr id="33" name="TextBox 33"/>
          <p:cNvSpPr txBox="1"/>
          <p:nvPr/>
        </p:nvSpPr>
        <p:spPr>
          <a:xfrm>
            <a:off x="8387693" y="4406861"/>
            <a:ext cx="541258" cy="408478"/>
          </a:xfrm>
          <a:prstGeom prst="rect">
            <a:avLst/>
          </a:prstGeom>
        </p:spPr>
        <p:txBody>
          <a:bodyPr lIns="0" tIns="0" rIns="0" bIns="0" rtlCol="0" anchor="t">
            <a:spAutoFit/>
          </a:bodyPr>
          <a:lstStyle/>
          <a:p>
            <a:pPr>
              <a:lnSpc>
                <a:spcPts val="3246"/>
              </a:lnSpc>
            </a:pPr>
            <a:r>
              <a:rPr lang="en-US" sz="2319">
                <a:solidFill>
                  <a:srgbClr val="2D2D2D"/>
                </a:solidFill>
                <a:latin typeface="Raleway"/>
              </a:rPr>
              <a:t>XVI</a:t>
            </a:r>
          </a:p>
        </p:txBody>
      </p:sp>
      <p:sp>
        <p:nvSpPr>
          <p:cNvPr id="34" name="TextBox 34"/>
          <p:cNvSpPr txBox="1"/>
          <p:nvPr/>
        </p:nvSpPr>
        <p:spPr>
          <a:xfrm>
            <a:off x="9423383" y="3312538"/>
            <a:ext cx="5685822" cy="408478"/>
          </a:xfrm>
          <a:prstGeom prst="rect">
            <a:avLst/>
          </a:prstGeom>
        </p:spPr>
        <p:txBody>
          <a:bodyPr lIns="0" tIns="0" rIns="0" bIns="0" rtlCol="0" anchor="t">
            <a:spAutoFit/>
          </a:bodyPr>
          <a:lstStyle/>
          <a:p>
            <a:pPr>
              <a:lnSpc>
                <a:spcPts val="3246"/>
              </a:lnSpc>
            </a:pPr>
            <a:r>
              <a:rPr lang="en-US" sz="2319">
                <a:solidFill>
                  <a:srgbClr val="2D2D2D"/>
                </a:solidFill>
                <a:latin typeface="Raleway"/>
              </a:rPr>
              <a:t>Model Parameter</a:t>
            </a:r>
          </a:p>
        </p:txBody>
      </p:sp>
      <p:sp>
        <p:nvSpPr>
          <p:cNvPr id="35" name="TextBox 35"/>
          <p:cNvSpPr txBox="1"/>
          <p:nvPr/>
        </p:nvSpPr>
        <p:spPr>
          <a:xfrm>
            <a:off x="8387693" y="3312538"/>
            <a:ext cx="541258" cy="408478"/>
          </a:xfrm>
          <a:prstGeom prst="rect">
            <a:avLst/>
          </a:prstGeom>
        </p:spPr>
        <p:txBody>
          <a:bodyPr lIns="0" tIns="0" rIns="0" bIns="0" rtlCol="0" anchor="t">
            <a:spAutoFit/>
          </a:bodyPr>
          <a:lstStyle/>
          <a:p>
            <a:pPr>
              <a:lnSpc>
                <a:spcPts val="3246"/>
              </a:lnSpc>
            </a:pPr>
            <a:r>
              <a:rPr lang="en-US" sz="2319">
                <a:solidFill>
                  <a:srgbClr val="2D2D2D"/>
                </a:solidFill>
                <a:latin typeface="Raleway"/>
              </a:rPr>
              <a:t>XIV</a:t>
            </a:r>
          </a:p>
        </p:txBody>
      </p:sp>
      <p:sp>
        <p:nvSpPr>
          <p:cNvPr id="36" name="TextBox 36"/>
          <p:cNvSpPr txBox="1"/>
          <p:nvPr/>
        </p:nvSpPr>
        <p:spPr>
          <a:xfrm>
            <a:off x="9423383" y="3854411"/>
            <a:ext cx="5685822" cy="408478"/>
          </a:xfrm>
          <a:prstGeom prst="rect">
            <a:avLst/>
          </a:prstGeom>
        </p:spPr>
        <p:txBody>
          <a:bodyPr lIns="0" tIns="0" rIns="0" bIns="0" rtlCol="0" anchor="t">
            <a:spAutoFit/>
          </a:bodyPr>
          <a:lstStyle/>
          <a:p>
            <a:pPr>
              <a:lnSpc>
                <a:spcPts val="3246"/>
              </a:lnSpc>
            </a:pPr>
            <a:r>
              <a:rPr lang="en-US" sz="2319">
                <a:solidFill>
                  <a:srgbClr val="2D2D2D"/>
                </a:solidFill>
                <a:latin typeface="Raleway"/>
              </a:rPr>
              <a:t>Results</a:t>
            </a:r>
          </a:p>
        </p:txBody>
      </p:sp>
      <p:sp>
        <p:nvSpPr>
          <p:cNvPr id="37" name="TextBox 37"/>
          <p:cNvSpPr txBox="1"/>
          <p:nvPr/>
        </p:nvSpPr>
        <p:spPr>
          <a:xfrm>
            <a:off x="8387693" y="3854411"/>
            <a:ext cx="541258" cy="408478"/>
          </a:xfrm>
          <a:prstGeom prst="rect">
            <a:avLst/>
          </a:prstGeom>
        </p:spPr>
        <p:txBody>
          <a:bodyPr lIns="0" tIns="0" rIns="0" bIns="0" rtlCol="0" anchor="t">
            <a:spAutoFit/>
          </a:bodyPr>
          <a:lstStyle/>
          <a:p>
            <a:pPr>
              <a:lnSpc>
                <a:spcPts val="3246"/>
              </a:lnSpc>
            </a:pPr>
            <a:r>
              <a:rPr lang="en-US" sz="2319">
                <a:solidFill>
                  <a:srgbClr val="2D2D2D"/>
                </a:solidFill>
                <a:latin typeface="Raleway"/>
              </a:rPr>
              <a:t>XV</a:t>
            </a:r>
          </a:p>
        </p:txBody>
      </p:sp>
      <p:sp>
        <p:nvSpPr>
          <p:cNvPr id="38" name="TextBox 38"/>
          <p:cNvSpPr txBox="1"/>
          <p:nvPr/>
        </p:nvSpPr>
        <p:spPr>
          <a:xfrm>
            <a:off x="9423383" y="5490561"/>
            <a:ext cx="5685822" cy="407797"/>
          </a:xfrm>
          <a:prstGeom prst="rect">
            <a:avLst/>
          </a:prstGeom>
        </p:spPr>
        <p:txBody>
          <a:bodyPr lIns="0" tIns="0" rIns="0" bIns="0" rtlCol="0" anchor="t">
            <a:spAutoFit/>
          </a:bodyPr>
          <a:lstStyle/>
          <a:p>
            <a:pPr>
              <a:lnSpc>
                <a:spcPts val="3247"/>
              </a:lnSpc>
            </a:pPr>
            <a:r>
              <a:rPr lang="en-US" sz="2319">
                <a:solidFill>
                  <a:srgbClr val="2D2D2D"/>
                </a:solidFill>
                <a:latin typeface="Raleway"/>
              </a:rPr>
              <a:t>References</a:t>
            </a:r>
          </a:p>
        </p:txBody>
      </p:sp>
      <p:sp>
        <p:nvSpPr>
          <p:cNvPr id="39" name="TextBox 39"/>
          <p:cNvSpPr txBox="1"/>
          <p:nvPr/>
        </p:nvSpPr>
        <p:spPr>
          <a:xfrm>
            <a:off x="8387693" y="5490561"/>
            <a:ext cx="756307" cy="407797"/>
          </a:xfrm>
          <a:prstGeom prst="rect">
            <a:avLst/>
          </a:prstGeom>
        </p:spPr>
        <p:txBody>
          <a:bodyPr lIns="0" tIns="0" rIns="0" bIns="0" rtlCol="0" anchor="t">
            <a:spAutoFit/>
          </a:bodyPr>
          <a:lstStyle/>
          <a:p>
            <a:pPr>
              <a:lnSpc>
                <a:spcPts val="3247"/>
              </a:lnSpc>
            </a:pPr>
            <a:r>
              <a:rPr lang="en-US" sz="2319">
                <a:solidFill>
                  <a:srgbClr val="2D2D2D"/>
                </a:solidFill>
                <a:latin typeface="Raleway"/>
              </a:rPr>
              <a:t>XVIII</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703961"/>
            <a:ext cx="481132"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XVII</a:t>
            </a:r>
          </a:p>
        </p:txBody>
      </p:sp>
      <p:sp>
        <p:nvSpPr>
          <p:cNvPr id="3" name="TextBox 3"/>
          <p:cNvSpPr txBox="1"/>
          <p:nvPr/>
        </p:nvSpPr>
        <p:spPr>
          <a:xfrm>
            <a:off x="1790631" y="716280"/>
            <a:ext cx="1617821"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REFERENCES</a:t>
            </a:r>
          </a:p>
        </p:txBody>
      </p:sp>
      <p:sp>
        <p:nvSpPr>
          <p:cNvPr id="4" name="TextBox 4"/>
          <p:cNvSpPr txBox="1"/>
          <p:nvPr/>
        </p:nvSpPr>
        <p:spPr>
          <a:xfrm>
            <a:off x="1028700" y="1829435"/>
            <a:ext cx="15327725" cy="6599555"/>
          </a:xfrm>
          <a:prstGeom prst="rect">
            <a:avLst/>
          </a:prstGeom>
        </p:spPr>
        <p:txBody>
          <a:bodyPr lIns="0" tIns="0" rIns="0" bIns="0" rtlCol="0" anchor="t">
            <a:spAutoFit/>
          </a:bodyPr>
          <a:lstStyle/>
          <a:p>
            <a:pPr algn="just">
              <a:lnSpc>
                <a:spcPts val="2239"/>
              </a:lnSpc>
            </a:pPr>
            <a:r>
              <a:rPr lang="en-US" sz="1599">
                <a:solidFill>
                  <a:srgbClr val="212121"/>
                </a:solidFill>
                <a:latin typeface="Open Sans Light"/>
              </a:rPr>
              <a:t>[1] Y. Dong, Y. Pan, J. Zhang and W. Xu, "Learning to Read Chest X-Ray Images from 16000+ Examples Using CNN," </a:t>
            </a:r>
            <a:r>
              <a:rPr lang="en-US" sz="1599">
                <a:solidFill>
                  <a:srgbClr val="212121"/>
                </a:solidFill>
                <a:latin typeface="Open Sans Light Italics"/>
              </a:rPr>
              <a:t>2017 IEEE/ACM International Conference on Connected Health: Applications, Systems and Engineering Technologies (CHASE)</a:t>
            </a:r>
            <a:r>
              <a:rPr lang="en-US" sz="1599">
                <a:solidFill>
                  <a:srgbClr val="212121"/>
                </a:solidFill>
                <a:latin typeface="Open Sans Light"/>
              </a:rPr>
              <a:t>, 2017, pp. 51-57, doi: 10.1109/CHASE.2017.59.</a:t>
            </a:r>
          </a:p>
          <a:p>
            <a:pPr algn="just">
              <a:lnSpc>
                <a:spcPts val="2239"/>
              </a:lnSpc>
            </a:pPr>
            <a:r>
              <a:rPr lang="en-US" sz="1599">
                <a:solidFill>
                  <a:srgbClr val="212121"/>
                </a:solidFill>
                <a:latin typeface="Open Sans Light"/>
              </a:rPr>
              <a:t>[2] Liu, Chang, Yu Cao, Marlon Alcantara, Benyuan Liu, Maria Brunette, Jesus Peinado, and Walter Curioso. "TX-CNN: Detecting tuberculosis in chest X-ray images using convolutional neural network." In </a:t>
            </a:r>
            <a:r>
              <a:rPr lang="en-US" sz="1599">
                <a:solidFill>
                  <a:srgbClr val="212121"/>
                </a:solidFill>
                <a:latin typeface="Open Sans Light Italics"/>
              </a:rPr>
              <a:t>2017 IEEE international conference on image processing (ICIP)</a:t>
            </a:r>
            <a:r>
              <a:rPr lang="en-US" sz="1599">
                <a:solidFill>
                  <a:srgbClr val="212121"/>
                </a:solidFill>
                <a:latin typeface="Open Sans Light"/>
              </a:rPr>
              <a:t>, pp. 2314-2318. IEEE, 2017.</a:t>
            </a:r>
          </a:p>
          <a:p>
            <a:pPr algn="just">
              <a:lnSpc>
                <a:spcPts val="2239"/>
              </a:lnSpc>
            </a:pPr>
            <a:r>
              <a:rPr lang="en-US" sz="1599">
                <a:solidFill>
                  <a:srgbClr val="212121"/>
                </a:solidFill>
                <a:latin typeface="Open Sans Light"/>
              </a:rPr>
              <a:t>[3] Y. Dong, Y. Pan, J. Zhang, and W. Xu, "Learning to Read Chest X-Ray Images from 16000+ Examples Using CNN," </a:t>
            </a:r>
            <a:r>
              <a:rPr lang="en-US" sz="1599">
                <a:solidFill>
                  <a:srgbClr val="212121"/>
                </a:solidFill>
                <a:latin typeface="Open Sans Light Italics"/>
              </a:rPr>
              <a:t>2017 IEEE/ACM International Conference on Connected Health: Applications, Systems and Engineering Technologies (CHASE)</a:t>
            </a:r>
            <a:r>
              <a:rPr lang="en-US" sz="1599">
                <a:solidFill>
                  <a:srgbClr val="212121"/>
                </a:solidFill>
                <a:latin typeface="Open Sans Light"/>
              </a:rPr>
              <a:t>, 2017, pp. 51-57, doi: 10.1109/CHASE.2017.59.</a:t>
            </a:r>
          </a:p>
          <a:p>
            <a:pPr algn="just">
              <a:lnSpc>
                <a:spcPts val="2239"/>
              </a:lnSpc>
            </a:pPr>
            <a:r>
              <a:rPr lang="en-US" sz="1599">
                <a:solidFill>
                  <a:srgbClr val="212121"/>
                </a:solidFill>
                <a:latin typeface="Open Sans Light"/>
              </a:rPr>
              <a:t>[4] Xu, Shuaijing, Hao Wu, and RongfangBie. "CXNet-m1: Anomaly detection on chest X-rays with image-based deep learning." </a:t>
            </a:r>
            <a:r>
              <a:rPr lang="en-US" sz="1599">
                <a:solidFill>
                  <a:srgbClr val="212121"/>
                </a:solidFill>
                <a:latin typeface="Open Sans Light Italics"/>
              </a:rPr>
              <a:t>IEEE Access</a:t>
            </a:r>
            <a:r>
              <a:rPr lang="en-US" sz="1599">
                <a:solidFill>
                  <a:srgbClr val="212121"/>
                </a:solidFill>
                <a:latin typeface="Open Sans Light"/>
              </a:rPr>
              <a:t> 7 (2018): 4466-4477.</a:t>
            </a:r>
          </a:p>
          <a:p>
            <a:pPr algn="just">
              <a:lnSpc>
                <a:spcPts val="2239"/>
              </a:lnSpc>
            </a:pPr>
            <a:r>
              <a:rPr lang="en-US" sz="1599">
                <a:solidFill>
                  <a:srgbClr val="212121"/>
                </a:solidFill>
                <a:latin typeface="Open Sans Light"/>
              </a:rPr>
              <a:t>[5] Chouhan, Vikash, Sanjay Kumar Singh, Aditya Khamparia, Deepak Gupta, Prayag Tiwari, Catarina Moreira, Robertas Damaševičius, and Victor Hugo C. De Albuquerque. "A novel transfer learning-based approach for pneumonia detection in chest X-ray images." </a:t>
            </a:r>
            <a:r>
              <a:rPr lang="en-US" sz="1599">
                <a:solidFill>
                  <a:srgbClr val="212121"/>
                </a:solidFill>
                <a:latin typeface="Open Sans Light Italics"/>
              </a:rPr>
              <a:t>Applied Sciences</a:t>
            </a:r>
            <a:r>
              <a:rPr lang="en-US" sz="1599">
                <a:solidFill>
                  <a:srgbClr val="212121"/>
                </a:solidFill>
                <a:latin typeface="Open Sans Light"/>
              </a:rPr>
              <a:t> 10, no. 2 (2020): 559.</a:t>
            </a:r>
          </a:p>
          <a:p>
            <a:pPr algn="just">
              <a:lnSpc>
                <a:spcPts val="2239"/>
              </a:lnSpc>
            </a:pPr>
            <a:r>
              <a:rPr lang="en-US" sz="1599">
                <a:solidFill>
                  <a:srgbClr val="212121"/>
                </a:solidFill>
                <a:latin typeface="Open Sans Light"/>
              </a:rPr>
              <a:t>[6] Rajpurkar, Pranav, Jeremy Irvin, Robyn L. Ball, Kaylie Zhu, Brandon Yang, Hershel Mehta, Tony Duan et al. "Deep learning for chest radiograph diagnosis: A retrospective comparison of the CheXNeXt algorithm to practicing radiologists." </a:t>
            </a:r>
            <a:r>
              <a:rPr lang="en-US" sz="1599">
                <a:solidFill>
                  <a:srgbClr val="212121"/>
                </a:solidFill>
                <a:latin typeface="Open Sans Light Italics"/>
              </a:rPr>
              <a:t>PLoS medicine</a:t>
            </a:r>
            <a:r>
              <a:rPr lang="en-US" sz="1599">
                <a:solidFill>
                  <a:srgbClr val="212121"/>
                </a:solidFill>
                <a:latin typeface="Open Sans Light"/>
              </a:rPr>
              <a:t> 15, no. 11 (2018): e1002686.</a:t>
            </a:r>
          </a:p>
          <a:p>
            <a:pPr algn="just">
              <a:lnSpc>
                <a:spcPts val="2239"/>
              </a:lnSpc>
            </a:pPr>
            <a:r>
              <a:rPr lang="en-US" sz="1599">
                <a:solidFill>
                  <a:srgbClr val="212121"/>
                </a:solidFill>
                <a:latin typeface="Open Sans Light"/>
              </a:rPr>
              <a:t>[7] Souza, Johnatan Carvalho, João Otávio Bandeira Diniz, Jonnison Lima Ferreira, Giovanni Lucca França da Silva, Aristofanes Correa Silva, and Anselmo Cardoso de Paiva. "An automatic method for lung segmentation and reconstruction in chest X-ray using deep neural networks." </a:t>
            </a:r>
            <a:r>
              <a:rPr lang="en-US" sz="1599">
                <a:solidFill>
                  <a:srgbClr val="212121"/>
                </a:solidFill>
                <a:latin typeface="Open Sans Light Italics"/>
              </a:rPr>
              <a:t>Computer methods and programs in biomedicine</a:t>
            </a:r>
            <a:r>
              <a:rPr lang="en-US" sz="1599">
                <a:solidFill>
                  <a:srgbClr val="212121"/>
                </a:solidFill>
                <a:latin typeface="Open Sans Light"/>
              </a:rPr>
              <a:t> 177 (2019): 285-296.</a:t>
            </a:r>
          </a:p>
          <a:p>
            <a:pPr algn="just">
              <a:lnSpc>
                <a:spcPts val="2239"/>
              </a:lnSpc>
            </a:pPr>
            <a:r>
              <a:rPr lang="en-US" sz="1599">
                <a:solidFill>
                  <a:srgbClr val="212121"/>
                </a:solidFill>
                <a:latin typeface="Open Sans Light"/>
              </a:rPr>
              <a:t>[8] de Moura, Joaquim, Jorge Novo, and Marcos Ortega. "Fully automatic deep convolutional approaches for the analysis of COVID-19 using chest X-ray images." Applied Soft Computing 115 (2022): 108190.</a:t>
            </a:r>
          </a:p>
          <a:p>
            <a:pPr algn="just">
              <a:lnSpc>
                <a:spcPts val="2239"/>
              </a:lnSpc>
            </a:pPr>
            <a:r>
              <a:rPr lang="en-US" sz="1599">
                <a:solidFill>
                  <a:srgbClr val="212121"/>
                </a:solidFill>
                <a:latin typeface="Open Sans Light"/>
              </a:rPr>
              <a:t>[9] Stephanie, Stephanie, Thomas Shum, Heather Cleveland, Suryanarayana R. Challa, Allison Herring, Francine L. Jacobson, Hiroto Hatabu et al. "Determinants of Chest Radiography Sensitivity for COVID-19: A Multi-Institutional Study in the United States." Radiology: Cardiothoracic Imaging 2, no. 5 (2020): e200337.</a:t>
            </a:r>
          </a:p>
          <a:p>
            <a:pPr algn="just">
              <a:lnSpc>
                <a:spcPts val="2239"/>
              </a:lnSpc>
            </a:pPr>
            <a:r>
              <a:rPr lang="en-US" sz="1599">
                <a:solidFill>
                  <a:srgbClr val="212121"/>
                </a:solidFill>
                <a:latin typeface="Open Sans Light"/>
              </a:rPr>
              <a:t>[10]Siddhartha, Manu, and Avik Santra. "COVIDLite: A depth-wise separable deep neural network with white balance and CLAHE for detection of COVID-19." arXiv preprint arXiv:2006.13873 (2020).</a:t>
            </a:r>
          </a:p>
          <a:p>
            <a:pPr algn="just">
              <a:lnSpc>
                <a:spcPts val="2239"/>
              </a:lnSpc>
            </a:pPr>
            <a:r>
              <a:rPr lang="en-US" sz="1599">
                <a:solidFill>
                  <a:srgbClr val="212121"/>
                </a:solidFill>
                <a:latin typeface="Open Sans Light"/>
              </a:rPr>
              <a:t>[11] Panthakkan, Alavikunhu, S. M. Anzar, Saeed Al Mansoori, and Hussain Al Ahmad. "A novel DeepNet model for the efficient detection of COVID-19 for symptomatic patients." Biomedical Signal Processing and Control 68 (2021): 102812.</a:t>
            </a:r>
          </a:p>
          <a:p>
            <a:pPr algn="just">
              <a:lnSpc>
                <a:spcPts val="2100"/>
              </a:lnSpc>
            </a:pPr>
            <a:r>
              <a:rPr lang="en-US" sz="1500">
                <a:solidFill>
                  <a:srgbClr val="212121"/>
                </a:solidFill>
                <a:latin typeface="Open Sans Light"/>
              </a:rPr>
              <a:t>[12] Subramanian, Nandhini, Omar Elharrouss, Somaya Al-Maadeed, and Muhammed Chowdhury. "A review of deep learning-based detection methods for COVID-19." Computers in Biology and Medicine (2022): 105233.</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6637800" y="3524135"/>
            <a:ext cx="5012399" cy="1858645"/>
          </a:xfrm>
          <a:prstGeom prst="rect">
            <a:avLst/>
          </a:prstGeom>
        </p:spPr>
        <p:txBody>
          <a:bodyPr lIns="0" tIns="0" rIns="0" bIns="0" rtlCol="0" anchor="t">
            <a:spAutoFit/>
          </a:bodyPr>
          <a:lstStyle/>
          <a:p>
            <a:pPr algn="ctr">
              <a:lnSpc>
                <a:spcPts val="7279"/>
              </a:lnSpc>
            </a:pPr>
            <a:r>
              <a:rPr lang="en-US" sz="5199" dirty="0">
                <a:solidFill>
                  <a:schemeClr val="accent2">
                    <a:lumMod val="75000"/>
                  </a:schemeClr>
                </a:solidFill>
                <a:latin typeface="Canva Sans Bold"/>
              </a:rPr>
              <a:t>Thank You</a:t>
            </a:r>
          </a:p>
          <a:p>
            <a:pPr algn="ctr">
              <a:lnSpc>
                <a:spcPts val="7279"/>
              </a:lnSpc>
            </a:pPr>
            <a:r>
              <a:rPr lang="en-US" sz="5199" dirty="0">
                <a:solidFill>
                  <a:schemeClr val="accent2">
                    <a:lumMod val="75000"/>
                  </a:schemeClr>
                </a:solidFill>
                <a:latin typeface="Canva Sans Bold"/>
              </a:rPr>
              <a:t>Any 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1725931"/>
            <a:ext cx="15502797" cy="7532369"/>
          </a:xfrm>
          <a:prstGeom prst="rect">
            <a:avLst/>
          </a:prstGeom>
        </p:spPr>
        <p:txBody>
          <a:bodyPr lIns="0" tIns="0" rIns="0" bIns="0" rtlCol="0" anchor="t">
            <a:spAutoFit/>
          </a:bodyPr>
          <a:lstStyle/>
          <a:p>
            <a:pPr marL="431804" lvl="1" indent="-215902" algn="just">
              <a:lnSpc>
                <a:spcPts val="3600"/>
              </a:lnSpc>
              <a:buFont typeface="Arial"/>
              <a:buChar char="•"/>
            </a:pPr>
            <a:r>
              <a:rPr lang="en-US" sz="2000">
                <a:solidFill>
                  <a:srgbClr val="212121"/>
                </a:solidFill>
                <a:latin typeface="Raleway"/>
              </a:rPr>
              <a:t>Since it is a new viral strain, the name "coronavirus" is now prefixed with the word </a:t>
            </a:r>
            <a:r>
              <a:rPr lang="en-US" sz="2000">
                <a:solidFill>
                  <a:srgbClr val="212121"/>
                </a:solidFill>
                <a:latin typeface="Raleway Bold"/>
              </a:rPr>
              <a:t>“Novel''.</a:t>
            </a:r>
          </a:p>
          <a:p>
            <a:pPr marL="431804" lvl="1" indent="-215902" algn="just">
              <a:lnSpc>
                <a:spcPts val="3600"/>
              </a:lnSpc>
              <a:buFont typeface="Arial"/>
              <a:buChar char="•"/>
            </a:pPr>
            <a:r>
              <a:rPr lang="en-US" sz="2000">
                <a:solidFill>
                  <a:srgbClr val="212121"/>
                </a:solidFill>
                <a:latin typeface="Raleway"/>
              </a:rPr>
              <a:t>The strain that started spreading in Wuhan, China's Hubei province capital, is a mix of two coronaviruses: severe acute respiratory syndrome (SARS) and Middle East respiratory disease (MERS). Indications of coronavirus infection include respiratory complications such as pneumonia, heart problems, and the formation of fluid in the lungs.</a:t>
            </a:r>
          </a:p>
          <a:p>
            <a:pPr marL="431804" lvl="1" indent="-215902" algn="just">
              <a:lnSpc>
                <a:spcPts val="3600"/>
              </a:lnSpc>
              <a:buFont typeface="Arial"/>
              <a:buChar char="•"/>
            </a:pPr>
            <a:r>
              <a:rPr lang="en-US" sz="2000">
                <a:solidFill>
                  <a:srgbClr val="212121"/>
                </a:solidFill>
                <a:latin typeface="Raleway"/>
              </a:rPr>
              <a:t>Along with laboratory testing, </a:t>
            </a:r>
            <a:r>
              <a:rPr lang="en-US" sz="2000">
                <a:solidFill>
                  <a:srgbClr val="212121"/>
                </a:solidFill>
                <a:latin typeface="Raleway Bold"/>
              </a:rPr>
              <a:t>chest X-ray</a:t>
            </a:r>
            <a:r>
              <a:rPr lang="en-US" sz="2000">
                <a:solidFill>
                  <a:srgbClr val="212121"/>
                </a:solidFill>
                <a:latin typeface="Raleway"/>
              </a:rPr>
              <a:t> scans may be helpful to diagnose COVID-19 in individuals with a high clinical suspicion of infection. </a:t>
            </a:r>
          </a:p>
          <a:p>
            <a:pPr marL="431804" lvl="1" indent="-215902" algn="just">
              <a:lnSpc>
                <a:spcPts val="3600"/>
              </a:lnSpc>
              <a:buFont typeface="Arial"/>
              <a:buChar char="•"/>
            </a:pPr>
            <a:r>
              <a:rPr lang="en-US" sz="2000">
                <a:solidFill>
                  <a:srgbClr val="212121"/>
                </a:solidFill>
                <a:latin typeface="Raleway"/>
              </a:rPr>
              <a:t>The conventional diagnosis process has become relatively faster but still causes a high risk for medical staff. </a:t>
            </a:r>
          </a:p>
          <a:p>
            <a:pPr marL="431804" lvl="1" indent="-215902" algn="just">
              <a:lnSpc>
                <a:spcPts val="3600"/>
              </a:lnSpc>
              <a:buFont typeface="Arial"/>
              <a:buChar char="•"/>
            </a:pPr>
            <a:r>
              <a:rPr lang="en-US" sz="2000">
                <a:solidFill>
                  <a:srgbClr val="212121"/>
                </a:solidFill>
                <a:latin typeface="Raleway"/>
              </a:rPr>
              <a:t>Moreover, it is costly, and there exists a limited number of diagnostic test kits. On the other hand,</a:t>
            </a:r>
            <a:r>
              <a:rPr lang="en-US" sz="2000">
                <a:solidFill>
                  <a:srgbClr val="212121"/>
                </a:solidFill>
                <a:latin typeface="Raleway Bold"/>
              </a:rPr>
              <a:t> medical imaging techniques (e.g., X-ray and CT) based screening are relatively safe, faster, and easily accessible</a:t>
            </a:r>
            <a:r>
              <a:rPr lang="en-US" sz="2000">
                <a:solidFill>
                  <a:srgbClr val="212121"/>
                </a:solidFill>
                <a:latin typeface="Raleway"/>
              </a:rPr>
              <a:t>. Compared to CT imaging, X-ray imaging has been extensively used for COVID-19 screening. It requires less imaging time and lower cost, and X-ray scanners are widely available even in rural areas.</a:t>
            </a:r>
          </a:p>
          <a:p>
            <a:pPr marL="431804" lvl="1" indent="-215902" algn="just">
              <a:lnSpc>
                <a:spcPts val="3600"/>
              </a:lnSpc>
              <a:buFont typeface="Arial"/>
              <a:buChar char="•"/>
            </a:pPr>
            <a:r>
              <a:rPr lang="en-US" sz="2000">
                <a:solidFill>
                  <a:srgbClr val="212121"/>
                </a:solidFill>
                <a:latin typeface="Raleway"/>
              </a:rPr>
              <a:t>Recently, studies have been conducted using Deep learning models related to the diagnosis of COVID-19 through X-ray images. Researchers discovered good accuracy as the clinical diagnostic test kit by applying a deep convolutional neural network with different Image-Net architecture and self-implemented algorithms.</a:t>
            </a:r>
          </a:p>
          <a:p>
            <a:pPr algn="just">
              <a:lnSpc>
                <a:spcPts val="4320"/>
              </a:lnSpc>
            </a:pPr>
            <a:endParaRPr lang="en-US" sz="2000">
              <a:solidFill>
                <a:srgbClr val="212121"/>
              </a:solidFill>
              <a:latin typeface="Raleway"/>
            </a:endParaRPr>
          </a:p>
          <a:p>
            <a:pPr>
              <a:lnSpc>
                <a:spcPts val="5039"/>
              </a:lnSpc>
            </a:pPr>
            <a:endParaRPr lang="en-US" sz="2000">
              <a:solidFill>
                <a:srgbClr val="212121"/>
              </a:solidFill>
              <a:latin typeface="Raleway"/>
            </a:endParaRPr>
          </a:p>
        </p:txBody>
      </p:sp>
      <p:sp>
        <p:nvSpPr>
          <p:cNvPr id="3" name="TextBox 3"/>
          <p:cNvSpPr txBox="1"/>
          <p:nvPr/>
        </p:nvSpPr>
        <p:spPr>
          <a:xfrm>
            <a:off x="1028700" y="703961"/>
            <a:ext cx="237450" cy="322326"/>
          </a:xfrm>
          <a:prstGeom prst="rect">
            <a:avLst/>
          </a:prstGeom>
        </p:spPr>
        <p:txBody>
          <a:bodyPr lIns="0" tIns="0" rIns="0" bIns="0" rtlCol="0" anchor="t">
            <a:spAutoFit/>
          </a:bodyPr>
          <a:lstStyle/>
          <a:p>
            <a:pPr algn="just">
              <a:lnSpc>
                <a:spcPts val="2456"/>
              </a:lnSpc>
            </a:pPr>
            <a:r>
              <a:rPr lang="en-US" sz="2099">
                <a:solidFill>
                  <a:srgbClr val="804F3B"/>
                </a:solidFill>
                <a:latin typeface="Raleway Bold"/>
              </a:rPr>
              <a:t>I</a:t>
            </a:r>
          </a:p>
        </p:txBody>
      </p:sp>
      <p:sp>
        <p:nvSpPr>
          <p:cNvPr id="4" name="TextBox 4"/>
          <p:cNvSpPr txBox="1"/>
          <p:nvPr/>
        </p:nvSpPr>
        <p:spPr>
          <a:xfrm>
            <a:off x="1355447" y="703961"/>
            <a:ext cx="3235298"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703961"/>
            <a:ext cx="237450"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II</a:t>
            </a:r>
          </a:p>
        </p:txBody>
      </p:sp>
      <p:sp>
        <p:nvSpPr>
          <p:cNvPr id="3" name="TextBox 3"/>
          <p:cNvSpPr txBox="1"/>
          <p:nvPr/>
        </p:nvSpPr>
        <p:spPr>
          <a:xfrm>
            <a:off x="1355447" y="703961"/>
            <a:ext cx="3235298"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LITERATURE REVIEW</a:t>
            </a:r>
          </a:p>
        </p:txBody>
      </p:sp>
      <p:sp>
        <p:nvSpPr>
          <p:cNvPr id="4" name="TextBox 4"/>
          <p:cNvSpPr txBox="1"/>
          <p:nvPr/>
        </p:nvSpPr>
        <p:spPr>
          <a:xfrm>
            <a:off x="1304853" y="1273307"/>
            <a:ext cx="488513" cy="349248"/>
          </a:xfrm>
          <a:prstGeom prst="rect">
            <a:avLst/>
          </a:prstGeom>
        </p:spPr>
        <p:txBody>
          <a:bodyPr lIns="0" tIns="0" rIns="0" bIns="0" rtlCol="0" anchor="t">
            <a:spAutoFit/>
          </a:bodyPr>
          <a:lstStyle/>
          <a:p>
            <a:pPr algn="ctr">
              <a:lnSpc>
                <a:spcPts val="2800"/>
              </a:lnSpc>
            </a:pPr>
            <a:r>
              <a:rPr lang="en-US" sz="2000">
                <a:solidFill>
                  <a:srgbClr val="804F3B"/>
                </a:solidFill>
                <a:latin typeface="Open Sans Bold"/>
              </a:rPr>
              <a:t>Ref.</a:t>
            </a:r>
          </a:p>
        </p:txBody>
      </p:sp>
      <p:sp>
        <p:nvSpPr>
          <p:cNvPr id="5" name="TextBox 5"/>
          <p:cNvSpPr txBox="1"/>
          <p:nvPr/>
        </p:nvSpPr>
        <p:spPr>
          <a:xfrm>
            <a:off x="2684428" y="1273307"/>
            <a:ext cx="699273" cy="335541"/>
          </a:xfrm>
          <a:prstGeom prst="rect">
            <a:avLst/>
          </a:prstGeom>
        </p:spPr>
        <p:txBody>
          <a:bodyPr wrap="square" lIns="0" tIns="0" rIns="0" bIns="0" rtlCol="0" anchor="t">
            <a:spAutoFit/>
          </a:bodyPr>
          <a:lstStyle/>
          <a:p>
            <a:pPr algn="ctr">
              <a:lnSpc>
                <a:spcPts val="2800"/>
              </a:lnSpc>
            </a:pPr>
            <a:r>
              <a:rPr lang="en-US" sz="2000" dirty="0">
                <a:solidFill>
                  <a:srgbClr val="804F3B"/>
                </a:solidFill>
                <a:latin typeface="Open Sans Bold"/>
              </a:rPr>
              <a:t>Year</a:t>
            </a:r>
          </a:p>
        </p:txBody>
      </p:sp>
      <p:sp>
        <p:nvSpPr>
          <p:cNvPr id="6" name="TextBox 6"/>
          <p:cNvSpPr txBox="1"/>
          <p:nvPr/>
        </p:nvSpPr>
        <p:spPr>
          <a:xfrm>
            <a:off x="4683572" y="1273307"/>
            <a:ext cx="7103117" cy="349248"/>
          </a:xfrm>
          <a:prstGeom prst="rect">
            <a:avLst/>
          </a:prstGeom>
        </p:spPr>
        <p:txBody>
          <a:bodyPr lIns="0" tIns="0" rIns="0" bIns="0" rtlCol="0" anchor="t">
            <a:spAutoFit/>
          </a:bodyPr>
          <a:lstStyle/>
          <a:p>
            <a:pPr algn="ctr">
              <a:lnSpc>
                <a:spcPts val="2800"/>
              </a:lnSpc>
            </a:pPr>
            <a:r>
              <a:rPr lang="en-US" sz="2000">
                <a:solidFill>
                  <a:srgbClr val="804F3B"/>
                </a:solidFill>
                <a:latin typeface="Open Sans Bold"/>
              </a:rPr>
              <a:t>Contribution and Research Direction </a:t>
            </a:r>
          </a:p>
        </p:txBody>
      </p:sp>
      <p:sp>
        <p:nvSpPr>
          <p:cNvPr id="7" name="TextBox 7"/>
          <p:cNvSpPr txBox="1"/>
          <p:nvPr/>
        </p:nvSpPr>
        <p:spPr>
          <a:xfrm>
            <a:off x="12877800" y="1287014"/>
            <a:ext cx="3296441" cy="335541"/>
          </a:xfrm>
          <a:prstGeom prst="rect">
            <a:avLst/>
          </a:prstGeom>
        </p:spPr>
        <p:txBody>
          <a:bodyPr wrap="square" lIns="0" tIns="0" rIns="0" bIns="0" rtlCol="0" anchor="t">
            <a:spAutoFit/>
          </a:bodyPr>
          <a:lstStyle/>
          <a:p>
            <a:pPr algn="ctr">
              <a:lnSpc>
                <a:spcPts val="2800"/>
              </a:lnSpc>
            </a:pPr>
            <a:r>
              <a:rPr lang="en-US" sz="2000" dirty="0">
                <a:solidFill>
                  <a:srgbClr val="804F3B"/>
                </a:solidFill>
                <a:latin typeface="Open Sans Bold"/>
              </a:rPr>
              <a:t>Area of the Main Focus</a:t>
            </a:r>
          </a:p>
        </p:txBody>
      </p:sp>
      <p:grpSp>
        <p:nvGrpSpPr>
          <p:cNvPr id="8" name="Group 8"/>
          <p:cNvGrpSpPr/>
          <p:nvPr/>
        </p:nvGrpSpPr>
        <p:grpSpPr>
          <a:xfrm>
            <a:off x="932946" y="1819499"/>
            <a:ext cx="15607677" cy="7949735"/>
            <a:chOff x="0" y="0"/>
            <a:chExt cx="20810237" cy="10599646"/>
          </a:xfrm>
        </p:grpSpPr>
        <p:sp>
          <p:nvSpPr>
            <p:cNvPr id="9" name="TextBox 9"/>
            <p:cNvSpPr txBox="1"/>
            <p:nvPr/>
          </p:nvSpPr>
          <p:spPr>
            <a:xfrm>
              <a:off x="4631156" y="-47625"/>
              <a:ext cx="10230995" cy="2329391"/>
            </a:xfrm>
            <a:prstGeom prst="rect">
              <a:avLst/>
            </a:prstGeom>
          </p:spPr>
          <p:txBody>
            <a:bodyPr lIns="0" tIns="0" rIns="0" bIns="0" rtlCol="0" anchor="t">
              <a:spAutoFit/>
            </a:bodyPr>
            <a:lstStyle/>
            <a:p>
              <a:pPr algn="just">
                <a:lnSpc>
                  <a:spcPts val="2800"/>
                </a:lnSpc>
              </a:pPr>
              <a:r>
                <a:rPr lang="en-US" sz="2000">
                  <a:solidFill>
                    <a:srgbClr val="212121"/>
                  </a:solidFill>
                  <a:latin typeface="Open Sans Light"/>
                </a:rPr>
                <a:t>Convolutional Neural Network (CNN) model for chest X-ray image classification The authors developed a small-sized CNN architecture due to pre-trained CNN models being known to present difficulties in practical applications.</a:t>
              </a:r>
            </a:p>
            <a:p>
              <a:pPr algn="ctr">
                <a:lnSpc>
                  <a:spcPts val="2800"/>
                </a:lnSpc>
              </a:pPr>
              <a:endParaRPr lang="en-US" sz="2000">
                <a:solidFill>
                  <a:srgbClr val="212121"/>
                </a:solidFill>
                <a:latin typeface="Open Sans Light"/>
              </a:endParaRPr>
            </a:p>
          </p:txBody>
        </p:sp>
        <p:sp>
          <p:nvSpPr>
            <p:cNvPr id="10" name="TextBox 10"/>
            <p:cNvSpPr txBox="1"/>
            <p:nvPr/>
          </p:nvSpPr>
          <p:spPr>
            <a:xfrm>
              <a:off x="1896415" y="-47625"/>
              <a:ext cx="1547312" cy="4497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2017</a:t>
              </a:r>
            </a:p>
          </p:txBody>
        </p:sp>
        <p:sp>
          <p:nvSpPr>
            <p:cNvPr id="11" name="TextBox 11"/>
            <p:cNvSpPr txBox="1"/>
            <p:nvPr/>
          </p:nvSpPr>
          <p:spPr>
            <a:xfrm>
              <a:off x="0" y="-47625"/>
              <a:ext cx="1643102" cy="449792"/>
            </a:xfrm>
            <a:prstGeom prst="rect">
              <a:avLst/>
            </a:prstGeom>
          </p:spPr>
          <p:txBody>
            <a:bodyPr lIns="0" tIns="0" rIns="0" bIns="0" rtlCol="0" anchor="t">
              <a:spAutoFit/>
            </a:bodyPr>
            <a:lstStyle/>
            <a:p>
              <a:pPr algn="ctr">
                <a:lnSpc>
                  <a:spcPts val="2800"/>
                </a:lnSpc>
              </a:pPr>
              <a:r>
                <a:rPr lang="en-US" sz="2000">
                  <a:solidFill>
                    <a:srgbClr val="804F3B"/>
                  </a:solidFill>
                  <a:latin typeface="Open Sans Light"/>
                </a:rPr>
                <a:t>[1]</a:t>
              </a:r>
            </a:p>
          </p:txBody>
        </p:sp>
        <p:sp>
          <p:nvSpPr>
            <p:cNvPr id="12" name="TextBox 12"/>
            <p:cNvSpPr txBox="1"/>
            <p:nvPr/>
          </p:nvSpPr>
          <p:spPr>
            <a:xfrm>
              <a:off x="15484825" y="-47625"/>
              <a:ext cx="5325411" cy="4497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Covid Detection</a:t>
              </a:r>
            </a:p>
          </p:txBody>
        </p:sp>
        <p:sp>
          <p:nvSpPr>
            <p:cNvPr id="13" name="TextBox 13"/>
            <p:cNvSpPr txBox="1"/>
            <p:nvPr/>
          </p:nvSpPr>
          <p:spPr>
            <a:xfrm>
              <a:off x="4631156" y="2384270"/>
              <a:ext cx="10230995" cy="919691"/>
            </a:xfrm>
            <a:prstGeom prst="rect">
              <a:avLst/>
            </a:prstGeom>
          </p:spPr>
          <p:txBody>
            <a:bodyPr lIns="0" tIns="0" rIns="0" bIns="0" rtlCol="0" anchor="t">
              <a:spAutoFit/>
            </a:bodyPr>
            <a:lstStyle/>
            <a:p>
              <a:pPr algn="just">
                <a:lnSpc>
                  <a:spcPts val="2800"/>
                </a:lnSpc>
              </a:pPr>
              <a:r>
                <a:rPr lang="en-US" sz="2000">
                  <a:solidFill>
                    <a:srgbClr val="212121"/>
                  </a:solidFill>
                  <a:latin typeface="Open Sans Light"/>
                </a:rPr>
                <a:t>A 12-class chest X-ray image dataset was used by the authors, with an 86% accuracy score reported in their testing.</a:t>
              </a:r>
            </a:p>
          </p:txBody>
        </p:sp>
        <p:sp>
          <p:nvSpPr>
            <p:cNvPr id="14" name="TextBox 14"/>
            <p:cNvSpPr txBox="1"/>
            <p:nvPr/>
          </p:nvSpPr>
          <p:spPr>
            <a:xfrm>
              <a:off x="1896415" y="2384270"/>
              <a:ext cx="1547312" cy="4497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2017</a:t>
              </a:r>
            </a:p>
          </p:txBody>
        </p:sp>
        <p:sp>
          <p:nvSpPr>
            <p:cNvPr id="15" name="TextBox 15"/>
            <p:cNvSpPr txBox="1"/>
            <p:nvPr/>
          </p:nvSpPr>
          <p:spPr>
            <a:xfrm>
              <a:off x="0" y="2384270"/>
              <a:ext cx="1643102" cy="449792"/>
            </a:xfrm>
            <a:prstGeom prst="rect">
              <a:avLst/>
            </a:prstGeom>
          </p:spPr>
          <p:txBody>
            <a:bodyPr lIns="0" tIns="0" rIns="0" bIns="0" rtlCol="0" anchor="t">
              <a:spAutoFit/>
            </a:bodyPr>
            <a:lstStyle/>
            <a:p>
              <a:pPr algn="ctr">
                <a:lnSpc>
                  <a:spcPts val="2800"/>
                </a:lnSpc>
              </a:pPr>
              <a:r>
                <a:rPr lang="en-US" sz="2000">
                  <a:solidFill>
                    <a:srgbClr val="804F3B"/>
                  </a:solidFill>
                  <a:latin typeface="Open Sans Light"/>
                </a:rPr>
                <a:t>[2]</a:t>
              </a:r>
            </a:p>
          </p:txBody>
        </p:sp>
        <p:sp>
          <p:nvSpPr>
            <p:cNvPr id="16" name="TextBox 16"/>
            <p:cNvSpPr txBox="1"/>
            <p:nvPr/>
          </p:nvSpPr>
          <p:spPr>
            <a:xfrm>
              <a:off x="15484825" y="2384270"/>
              <a:ext cx="5325411" cy="4497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Covid Detection</a:t>
              </a:r>
            </a:p>
          </p:txBody>
        </p:sp>
        <p:sp>
          <p:nvSpPr>
            <p:cNvPr id="17" name="TextBox 17"/>
            <p:cNvSpPr txBox="1"/>
            <p:nvPr/>
          </p:nvSpPr>
          <p:spPr>
            <a:xfrm>
              <a:off x="4631156" y="3876365"/>
              <a:ext cx="10230995" cy="1859491"/>
            </a:xfrm>
            <a:prstGeom prst="rect">
              <a:avLst/>
            </a:prstGeom>
          </p:spPr>
          <p:txBody>
            <a:bodyPr lIns="0" tIns="0" rIns="0" bIns="0" rtlCol="0" anchor="t">
              <a:spAutoFit/>
            </a:bodyPr>
            <a:lstStyle/>
            <a:p>
              <a:pPr algn="just">
                <a:lnSpc>
                  <a:spcPts val="2800"/>
                </a:lnSpc>
              </a:pPr>
              <a:r>
                <a:rPr lang="en-US" sz="2000">
                  <a:solidFill>
                    <a:srgbClr val="212121"/>
                  </a:solidFill>
                  <a:latin typeface="Open Sans Light"/>
                </a:rPr>
                <a:t>A vast dataset containing chest X-ray images to which they applied deep CNN models for binary and multilevel classifications. Transfer learning with pre-trained Alex-Net, Res-Net, and VGG16 models was used with the constructed dataset</a:t>
              </a:r>
            </a:p>
          </p:txBody>
        </p:sp>
        <p:sp>
          <p:nvSpPr>
            <p:cNvPr id="18" name="TextBox 18"/>
            <p:cNvSpPr txBox="1"/>
            <p:nvPr/>
          </p:nvSpPr>
          <p:spPr>
            <a:xfrm>
              <a:off x="1896415" y="3876365"/>
              <a:ext cx="1547312" cy="4497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2017</a:t>
              </a:r>
            </a:p>
          </p:txBody>
        </p:sp>
        <p:sp>
          <p:nvSpPr>
            <p:cNvPr id="19" name="TextBox 19"/>
            <p:cNvSpPr txBox="1"/>
            <p:nvPr/>
          </p:nvSpPr>
          <p:spPr>
            <a:xfrm>
              <a:off x="0" y="3876365"/>
              <a:ext cx="1643102" cy="449792"/>
            </a:xfrm>
            <a:prstGeom prst="rect">
              <a:avLst/>
            </a:prstGeom>
          </p:spPr>
          <p:txBody>
            <a:bodyPr lIns="0" tIns="0" rIns="0" bIns="0" rtlCol="0" anchor="t">
              <a:spAutoFit/>
            </a:bodyPr>
            <a:lstStyle/>
            <a:p>
              <a:pPr algn="ctr">
                <a:lnSpc>
                  <a:spcPts val="2800"/>
                </a:lnSpc>
              </a:pPr>
              <a:r>
                <a:rPr lang="en-US" sz="2000">
                  <a:solidFill>
                    <a:srgbClr val="804F3B"/>
                  </a:solidFill>
                  <a:latin typeface="Open Sans Light"/>
                </a:rPr>
                <a:t>[3]</a:t>
              </a:r>
            </a:p>
          </p:txBody>
        </p:sp>
        <p:sp>
          <p:nvSpPr>
            <p:cNvPr id="20" name="TextBox 20"/>
            <p:cNvSpPr txBox="1"/>
            <p:nvPr/>
          </p:nvSpPr>
          <p:spPr>
            <a:xfrm>
              <a:off x="15484825" y="3876365"/>
              <a:ext cx="5325411" cy="4497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Covid Detection</a:t>
              </a:r>
            </a:p>
          </p:txBody>
        </p:sp>
        <p:sp>
          <p:nvSpPr>
            <p:cNvPr id="21" name="TextBox 21"/>
            <p:cNvSpPr txBox="1"/>
            <p:nvPr/>
          </p:nvSpPr>
          <p:spPr>
            <a:xfrm>
              <a:off x="4631156" y="6308261"/>
              <a:ext cx="10230995" cy="1859491"/>
            </a:xfrm>
            <a:prstGeom prst="rect">
              <a:avLst/>
            </a:prstGeom>
          </p:spPr>
          <p:txBody>
            <a:bodyPr lIns="0" tIns="0" rIns="0" bIns="0" rtlCol="0" anchor="t">
              <a:spAutoFit/>
            </a:bodyPr>
            <a:lstStyle/>
            <a:p>
              <a:pPr algn="just">
                <a:lnSpc>
                  <a:spcPts val="2800"/>
                </a:lnSpc>
              </a:pPr>
              <a:r>
                <a:rPr lang="en-US" sz="2000">
                  <a:solidFill>
                    <a:srgbClr val="212121"/>
                  </a:solidFill>
                  <a:latin typeface="Open Sans Light"/>
                </a:rPr>
                <a:t>Developed an approach for abnormality detection using chest X-ray images. The authors proposed a hierarchical-CNN model named CXNet-m1 to overcome the over-fitting problem associated with transfer learning.</a:t>
              </a:r>
            </a:p>
          </p:txBody>
        </p:sp>
        <p:sp>
          <p:nvSpPr>
            <p:cNvPr id="22" name="TextBox 22"/>
            <p:cNvSpPr txBox="1"/>
            <p:nvPr/>
          </p:nvSpPr>
          <p:spPr>
            <a:xfrm>
              <a:off x="1896415" y="6308261"/>
              <a:ext cx="1547312" cy="4497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2018</a:t>
              </a:r>
            </a:p>
          </p:txBody>
        </p:sp>
        <p:sp>
          <p:nvSpPr>
            <p:cNvPr id="23" name="TextBox 23"/>
            <p:cNvSpPr txBox="1"/>
            <p:nvPr/>
          </p:nvSpPr>
          <p:spPr>
            <a:xfrm>
              <a:off x="0" y="6308261"/>
              <a:ext cx="1643102" cy="449792"/>
            </a:xfrm>
            <a:prstGeom prst="rect">
              <a:avLst/>
            </a:prstGeom>
          </p:spPr>
          <p:txBody>
            <a:bodyPr lIns="0" tIns="0" rIns="0" bIns="0" rtlCol="0" anchor="t">
              <a:spAutoFit/>
            </a:bodyPr>
            <a:lstStyle/>
            <a:p>
              <a:pPr algn="ctr">
                <a:lnSpc>
                  <a:spcPts val="2800"/>
                </a:lnSpc>
              </a:pPr>
              <a:r>
                <a:rPr lang="en-US" sz="2000">
                  <a:solidFill>
                    <a:srgbClr val="804F3B"/>
                  </a:solidFill>
                  <a:latin typeface="Open Sans Light"/>
                </a:rPr>
                <a:t>[4]</a:t>
              </a:r>
            </a:p>
          </p:txBody>
        </p:sp>
        <p:sp>
          <p:nvSpPr>
            <p:cNvPr id="24" name="TextBox 24"/>
            <p:cNvSpPr txBox="1"/>
            <p:nvPr/>
          </p:nvSpPr>
          <p:spPr>
            <a:xfrm>
              <a:off x="15484825" y="6308261"/>
              <a:ext cx="5325411" cy="4497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Covid Detection</a:t>
              </a:r>
            </a:p>
          </p:txBody>
        </p:sp>
        <p:sp>
          <p:nvSpPr>
            <p:cNvPr id="25" name="TextBox 25"/>
            <p:cNvSpPr txBox="1"/>
            <p:nvPr/>
          </p:nvSpPr>
          <p:spPr>
            <a:xfrm>
              <a:off x="4631156" y="8740156"/>
              <a:ext cx="10230995" cy="1859491"/>
            </a:xfrm>
            <a:prstGeom prst="rect">
              <a:avLst/>
            </a:prstGeom>
          </p:spPr>
          <p:txBody>
            <a:bodyPr lIns="0" tIns="0" rIns="0" bIns="0" rtlCol="0" anchor="t">
              <a:spAutoFit/>
            </a:bodyPr>
            <a:lstStyle/>
            <a:p>
              <a:pPr algn="just">
                <a:lnSpc>
                  <a:spcPts val="2800"/>
                </a:lnSpc>
              </a:pPr>
              <a:r>
                <a:rPr lang="en-US" sz="2000">
                  <a:solidFill>
                    <a:srgbClr val="212121"/>
                  </a:solidFill>
                  <a:latin typeface="Open Sans Light"/>
                </a:rPr>
                <a:t>Detected pneumonia in chest X-ray images using five new deep-transfer-learning-based models applied as an ensemble. The authors reported a 96.4% accuracy score using their developed ensemble deep model.</a:t>
              </a:r>
            </a:p>
          </p:txBody>
        </p:sp>
        <p:sp>
          <p:nvSpPr>
            <p:cNvPr id="26" name="TextBox 26"/>
            <p:cNvSpPr txBox="1"/>
            <p:nvPr/>
          </p:nvSpPr>
          <p:spPr>
            <a:xfrm>
              <a:off x="1896415" y="8740156"/>
              <a:ext cx="1547312" cy="4497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2018</a:t>
              </a:r>
            </a:p>
          </p:txBody>
        </p:sp>
        <p:sp>
          <p:nvSpPr>
            <p:cNvPr id="27" name="TextBox 27"/>
            <p:cNvSpPr txBox="1"/>
            <p:nvPr/>
          </p:nvSpPr>
          <p:spPr>
            <a:xfrm>
              <a:off x="0" y="8740156"/>
              <a:ext cx="1643102" cy="449792"/>
            </a:xfrm>
            <a:prstGeom prst="rect">
              <a:avLst/>
            </a:prstGeom>
          </p:spPr>
          <p:txBody>
            <a:bodyPr lIns="0" tIns="0" rIns="0" bIns="0" rtlCol="0" anchor="t">
              <a:spAutoFit/>
            </a:bodyPr>
            <a:lstStyle/>
            <a:p>
              <a:pPr algn="ctr">
                <a:lnSpc>
                  <a:spcPts val="2800"/>
                </a:lnSpc>
              </a:pPr>
              <a:r>
                <a:rPr lang="en-US" sz="2000">
                  <a:solidFill>
                    <a:srgbClr val="804F3B"/>
                  </a:solidFill>
                  <a:latin typeface="Open Sans Light"/>
                </a:rPr>
                <a:t>[5]</a:t>
              </a:r>
            </a:p>
          </p:txBody>
        </p:sp>
        <p:sp>
          <p:nvSpPr>
            <p:cNvPr id="28" name="TextBox 28"/>
            <p:cNvSpPr txBox="1"/>
            <p:nvPr/>
          </p:nvSpPr>
          <p:spPr>
            <a:xfrm>
              <a:off x="15484825" y="8740156"/>
              <a:ext cx="5325411" cy="4497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Pneumonia Detection</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703961"/>
            <a:ext cx="237450"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II</a:t>
            </a:r>
          </a:p>
        </p:txBody>
      </p:sp>
      <p:sp>
        <p:nvSpPr>
          <p:cNvPr id="3" name="TextBox 3"/>
          <p:cNvSpPr txBox="1"/>
          <p:nvPr/>
        </p:nvSpPr>
        <p:spPr>
          <a:xfrm>
            <a:off x="1355447" y="703961"/>
            <a:ext cx="3235298"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LITERATURE REVIEW</a:t>
            </a:r>
          </a:p>
        </p:txBody>
      </p:sp>
      <p:grpSp>
        <p:nvGrpSpPr>
          <p:cNvPr id="4" name="Group 4"/>
          <p:cNvGrpSpPr/>
          <p:nvPr/>
        </p:nvGrpSpPr>
        <p:grpSpPr>
          <a:xfrm>
            <a:off x="1492457" y="1254973"/>
            <a:ext cx="14646579" cy="358183"/>
            <a:chOff x="0" y="-47625"/>
            <a:chExt cx="19528772" cy="477577"/>
          </a:xfrm>
        </p:grpSpPr>
        <p:sp>
          <p:nvSpPr>
            <p:cNvPr id="5" name="TextBox 5"/>
            <p:cNvSpPr txBox="1"/>
            <p:nvPr/>
          </p:nvSpPr>
          <p:spPr>
            <a:xfrm>
              <a:off x="0" y="-47625"/>
              <a:ext cx="651351" cy="449789"/>
            </a:xfrm>
            <a:prstGeom prst="rect">
              <a:avLst/>
            </a:prstGeom>
          </p:spPr>
          <p:txBody>
            <a:bodyPr lIns="0" tIns="0" rIns="0" bIns="0" rtlCol="0" anchor="t">
              <a:spAutoFit/>
            </a:bodyPr>
            <a:lstStyle/>
            <a:p>
              <a:pPr algn="ctr">
                <a:lnSpc>
                  <a:spcPts val="2800"/>
                </a:lnSpc>
              </a:pPr>
              <a:r>
                <a:rPr lang="en-US" sz="2000">
                  <a:solidFill>
                    <a:srgbClr val="804F3B"/>
                  </a:solidFill>
                  <a:latin typeface="Open Sans Bold"/>
                </a:rPr>
                <a:t>Ref.</a:t>
              </a:r>
            </a:p>
          </p:txBody>
        </p:sp>
        <p:sp>
          <p:nvSpPr>
            <p:cNvPr id="6" name="TextBox 6"/>
            <p:cNvSpPr txBox="1"/>
            <p:nvPr/>
          </p:nvSpPr>
          <p:spPr>
            <a:xfrm>
              <a:off x="1404580" y="-17436"/>
              <a:ext cx="1036077" cy="447388"/>
            </a:xfrm>
            <a:prstGeom prst="rect">
              <a:avLst/>
            </a:prstGeom>
          </p:spPr>
          <p:txBody>
            <a:bodyPr wrap="square" lIns="0" tIns="0" rIns="0" bIns="0" rtlCol="0" anchor="t">
              <a:spAutoFit/>
            </a:bodyPr>
            <a:lstStyle/>
            <a:p>
              <a:pPr algn="ctr">
                <a:lnSpc>
                  <a:spcPts val="2800"/>
                </a:lnSpc>
              </a:pPr>
              <a:r>
                <a:rPr lang="en-US" sz="2000" dirty="0">
                  <a:solidFill>
                    <a:srgbClr val="804F3B"/>
                  </a:solidFill>
                  <a:latin typeface="Open Sans Bold"/>
                </a:rPr>
                <a:t>Year</a:t>
              </a:r>
            </a:p>
          </p:txBody>
        </p:sp>
        <p:sp>
          <p:nvSpPr>
            <p:cNvPr id="7" name="TextBox 7"/>
            <p:cNvSpPr txBox="1"/>
            <p:nvPr/>
          </p:nvSpPr>
          <p:spPr>
            <a:xfrm>
              <a:off x="4504958" y="-47625"/>
              <a:ext cx="9470822" cy="449789"/>
            </a:xfrm>
            <a:prstGeom prst="rect">
              <a:avLst/>
            </a:prstGeom>
          </p:spPr>
          <p:txBody>
            <a:bodyPr lIns="0" tIns="0" rIns="0" bIns="0" rtlCol="0" anchor="t">
              <a:spAutoFit/>
            </a:bodyPr>
            <a:lstStyle/>
            <a:p>
              <a:pPr algn="ctr">
                <a:lnSpc>
                  <a:spcPts val="2800"/>
                </a:lnSpc>
              </a:pPr>
              <a:r>
                <a:rPr lang="en-US" sz="2000">
                  <a:solidFill>
                    <a:srgbClr val="804F3B"/>
                  </a:solidFill>
                  <a:latin typeface="Open Sans Bold"/>
                </a:rPr>
                <a:t>Contribution and Research Direction </a:t>
              </a:r>
            </a:p>
          </p:txBody>
        </p:sp>
        <p:sp>
          <p:nvSpPr>
            <p:cNvPr id="8" name="TextBox 8"/>
            <p:cNvSpPr txBox="1"/>
            <p:nvPr/>
          </p:nvSpPr>
          <p:spPr>
            <a:xfrm>
              <a:off x="15485257" y="-47625"/>
              <a:ext cx="4043515" cy="449789"/>
            </a:xfrm>
            <a:prstGeom prst="rect">
              <a:avLst/>
            </a:prstGeom>
          </p:spPr>
          <p:txBody>
            <a:bodyPr wrap="square" lIns="0" tIns="0" rIns="0" bIns="0" rtlCol="0" anchor="t">
              <a:spAutoFit/>
            </a:bodyPr>
            <a:lstStyle/>
            <a:p>
              <a:pPr algn="ctr">
                <a:lnSpc>
                  <a:spcPts val="2800"/>
                </a:lnSpc>
              </a:pPr>
              <a:r>
                <a:rPr lang="en-US" sz="2000" dirty="0">
                  <a:solidFill>
                    <a:srgbClr val="804F3B"/>
                  </a:solidFill>
                  <a:latin typeface="Open Sans Bold"/>
                </a:rPr>
                <a:t>Area of the Main Focus</a:t>
              </a:r>
            </a:p>
          </p:txBody>
        </p:sp>
      </p:grpSp>
      <p:grpSp>
        <p:nvGrpSpPr>
          <p:cNvPr id="9" name="Group 9"/>
          <p:cNvGrpSpPr/>
          <p:nvPr/>
        </p:nvGrpSpPr>
        <p:grpSpPr>
          <a:xfrm>
            <a:off x="1028700" y="1895119"/>
            <a:ext cx="15607677" cy="7401281"/>
            <a:chOff x="0" y="0"/>
            <a:chExt cx="20810237" cy="9868375"/>
          </a:xfrm>
        </p:grpSpPr>
        <p:sp>
          <p:nvSpPr>
            <p:cNvPr id="10" name="TextBox 10"/>
            <p:cNvSpPr txBox="1"/>
            <p:nvPr/>
          </p:nvSpPr>
          <p:spPr>
            <a:xfrm>
              <a:off x="1896415" y="-47625"/>
              <a:ext cx="1547312" cy="4497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2018</a:t>
              </a:r>
            </a:p>
          </p:txBody>
        </p:sp>
        <p:sp>
          <p:nvSpPr>
            <p:cNvPr id="11" name="TextBox 11"/>
            <p:cNvSpPr txBox="1"/>
            <p:nvPr/>
          </p:nvSpPr>
          <p:spPr>
            <a:xfrm>
              <a:off x="0" y="-47625"/>
              <a:ext cx="1643102" cy="449792"/>
            </a:xfrm>
            <a:prstGeom prst="rect">
              <a:avLst/>
            </a:prstGeom>
          </p:spPr>
          <p:txBody>
            <a:bodyPr lIns="0" tIns="0" rIns="0" bIns="0" rtlCol="0" anchor="t">
              <a:spAutoFit/>
            </a:bodyPr>
            <a:lstStyle/>
            <a:p>
              <a:pPr algn="ctr">
                <a:lnSpc>
                  <a:spcPts val="2800"/>
                </a:lnSpc>
              </a:pPr>
              <a:r>
                <a:rPr lang="en-US" sz="2000">
                  <a:solidFill>
                    <a:srgbClr val="804F3B"/>
                  </a:solidFill>
                  <a:latin typeface="Open Sans Light"/>
                </a:rPr>
                <a:t>[6]</a:t>
              </a:r>
            </a:p>
          </p:txBody>
        </p:sp>
        <p:sp>
          <p:nvSpPr>
            <p:cNvPr id="12" name="TextBox 12"/>
            <p:cNvSpPr txBox="1"/>
            <p:nvPr/>
          </p:nvSpPr>
          <p:spPr>
            <a:xfrm>
              <a:off x="4631156" y="-47625"/>
              <a:ext cx="10230995" cy="1859491"/>
            </a:xfrm>
            <a:prstGeom prst="rect">
              <a:avLst/>
            </a:prstGeom>
          </p:spPr>
          <p:txBody>
            <a:bodyPr lIns="0" tIns="0" rIns="0" bIns="0" rtlCol="0" anchor="t">
              <a:spAutoFit/>
            </a:bodyPr>
            <a:lstStyle/>
            <a:p>
              <a:pPr algn="just">
                <a:lnSpc>
                  <a:spcPts val="2800"/>
                </a:lnSpc>
              </a:pPr>
              <a:r>
                <a:rPr lang="en-US" sz="2000">
                  <a:solidFill>
                    <a:srgbClr val="212121"/>
                  </a:solidFill>
                  <a:latin typeface="Open Sans Light"/>
                </a:rPr>
                <a:t>Modified the AlexNet model for the detection of lung abnormalities based on chest X-ray images. A new “threshold filter” was introduced and a feature ensemble strategy was also defined which produced a 96% classification accuracy rate</a:t>
              </a:r>
            </a:p>
          </p:txBody>
        </p:sp>
        <p:sp>
          <p:nvSpPr>
            <p:cNvPr id="13" name="TextBox 13"/>
            <p:cNvSpPr txBox="1"/>
            <p:nvPr/>
          </p:nvSpPr>
          <p:spPr>
            <a:xfrm>
              <a:off x="15484825" y="-47625"/>
              <a:ext cx="5325411" cy="449792"/>
            </a:xfrm>
            <a:prstGeom prst="rect">
              <a:avLst/>
            </a:prstGeom>
          </p:spPr>
          <p:txBody>
            <a:bodyPr lIns="0" tIns="0" rIns="0" bIns="0" rtlCol="0" anchor="t">
              <a:spAutoFit/>
            </a:bodyPr>
            <a:lstStyle/>
            <a:p>
              <a:pPr algn="ctr">
                <a:lnSpc>
                  <a:spcPts val="2800"/>
                </a:lnSpc>
              </a:pPr>
              <a:r>
                <a:rPr lang="en-US" sz="2000" dirty="0">
                  <a:solidFill>
                    <a:srgbClr val="212121"/>
                  </a:solidFill>
                  <a:latin typeface="Open Sans Light"/>
                </a:rPr>
                <a:t>Pneumonia Detection</a:t>
              </a:r>
            </a:p>
          </p:txBody>
        </p:sp>
        <p:sp>
          <p:nvSpPr>
            <p:cNvPr id="14" name="TextBox 14"/>
            <p:cNvSpPr txBox="1"/>
            <p:nvPr/>
          </p:nvSpPr>
          <p:spPr>
            <a:xfrm>
              <a:off x="4631156" y="2324611"/>
              <a:ext cx="10230995" cy="919691"/>
            </a:xfrm>
            <a:prstGeom prst="rect">
              <a:avLst/>
            </a:prstGeom>
          </p:spPr>
          <p:txBody>
            <a:bodyPr lIns="0" tIns="0" rIns="0" bIns="0" rtlCol="0" anchor="t">
              <a:spAutoFit/>
            </a:bodyPr>
            <a:lstStyle/>
            <a:p>
              <a:pPr algn="just">
                <a:lnSpc>
                  <a:spcPts val="2800"/>
                </a:lnSpc>
              </a:pPr>
              <a:r>
                <a:rPr lang="en-US" sz="2000">
                  <a:solidFill>
                    <a:srgbClr val="212121"/>
                  </a:solidFill>
                  <a:latin typeface="Open Sans Light"/>
                </a:rPr>
                <a:t>Segmentation based two deep CNN-based approaches were employed</a:t>
              </a:r>
            </a:p>
          </p:txBody>
        </p:sp>
        <p:sp>
          <p:nvSpPr>
            <p:cNvPr id="15" name="TextBox 15"/>
            <p:cNvSpPr txBox="1"/>
            <p:nvPr/>
          </p:nvSpPr>
          <p:spPr>
            <a:xfrm>
              <a:off x="1896415" y="2324611"/>
              <a:ext cx="1547312" cy="4497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2019</a:t>
              </a:r>
            </a:p>
          </p:txBody>
        </p:sp>
        <p:sp>
          <p:nvSpPr>
            <p:cNvPr id="16" name="TextBox 16"/>
            <p:cNvSpPr txBox="1"/>
            <p:nvPr/>
          </p:nvSpPr>
          <p:spPr>
            <a:xfrm>
              <a:off x="0" y="2324611"/>
              <a:ext cx="1643102" cy="449792"/>
            </a:xfrm>
            <a:prstGeom prst="rect">
              <a:avLst/>
            </a:prstGeom>
          </p:spPr>
          <p:txBody>
            <a:bodyPr lIns="0" tIns="0" rIns="0" bIns="0" rtlCol="0" anchor="t">
              <a:spAutoFit/>
            </a:bodyPr>
            <a:lstStyle/>
            <a:p>
              <a:pPr algn="ctr">
                <a:lnSpc>
                  <a:spcPts val="2800"/>
                </a:lnSpc>
              </a:pPr>
              <a:r>
                <a:rPr lang="en-US" sz="2000">
                  <a:solidFill>
                    <a:srgbClr val="804F3B"/>
                  </a:solidFill>
                  <a:latin typeface="Open Sans Light"/>
                </a:rPr>
                <a:t>[7]</a:t>
              </a:r>
            </a:p>
          </p:txBody>
        </p:sp>
        <p:sp>
          <p:nvSpPr>
            <p:cNvPr id="17" name="TextBox 17"/>
            <p:cNvSpPr txBox="1"/>
            <p:nvPr/>
          </p:nvSpPr>
          <p:spPr>
            <a:xfrm>
              <a:off x="15484825" y="2324611"/>
              <a:ext cx="5325411" cy="9196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Determine tuberculosis regions in lungs</a:t>
              </a:r>
            </a:p>
          </p:txBody>
        </p:sp>
        <p:sp>
          <p:nvSpPr>
            <p:cNvPr id="18" name="TextBox 18"/>
            <p:cNvSpPr txBox="1"/>
            <p:nvPr/>
          </p:nvSpPr>
          <p:spPr>
            <a:xfrm>
              <a:off x="4631156" y="3757048"/>
              <a:ext cx="10230995" cy="2799291"/>
            </a:xfrm>
            <a:prstGeom prst="rect">
              <a:avLst/>
            </a:prstGeom>
          </p:spPr>
          <p:txBody>
            <a:bodyPr lIns="0" tIns="0" rIns="0" bIns="0" rtlCol="0" anchor="t">
              <a:spAutoFit/>
            </a:bodyPr>
            <a:lstStyle/>
            <a:p>
              <a:pPr algn="just">
                <a:lnSpc>
                  <a:spcPts val="2800"/>
                </a:lnSpc>
              </a:pPr>
              <a:r>
                <a:rPr lang="en-US" sz="2000">
                  <a:solidFill>
                    <a:srgbClr val="212121"/>
                  </a:solidFill>
                  <a:latin typeface="Open Sans Light"/>
                </a:rPr>
                <a:t>In this research, the present study analyzes the performance of 6 different deep network architectures as 2 Dense Convolutional Network Architectures (a DenseNet-121 and a DenseNet-161), 2 Residual Network Architectures (a ResNet-18 and a ResNet-34) as well as 2 VGG network architectures (a VGG-16 and a VGG-19, both with batch normalization) </a:t>
              </a:r>
            </a:p>
          </p:txBody>
        </p:sp>
        <p:sp>
          <p:nvSpPr>
            <p:cNvPr id="19" name="TextBox 19"/>
            <p:cNvSpPr txBox="1"/>
            <p:nvPr/>
          </p:nvSpPr>
          <p:spPr>
            <a:xfrm>
              <a:off x="1896415" y="3757048"/>
              <a:ext cx="1547312" cy="4497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2021</a:t>
              </a:r>
            </a:p>
          </p:txBody>
        </p:sp>
        <p:sp>
          <p:nvSpPr>
            <p:cNvPr id="20" name="TextBox 20"/>
            <p:cNvSpPr txBox="1"/>
            <p:nvPr/>
          </p:nvSpPr>
          <p:spPr>
            <a:xfrm>
              <a:off x="0" y="3757048"/>
              <a:ext cx="1643102" cy="449792"/>
            </a:xfrm>
            <a:prstGeom prst="rect">
              <a:avLst/>
            </a:prstGeom>
          </p:spPr>
          <p:txBody>
            <a:bodyPr lIns="0" tIns="0" rIns="0" bIns="0" rtlCol="0" anchor="t">
              <a:spAutoFit/>
            </a:bodyPr>
            <a:lstStyle/>
            <a:p>
              <a:pPr algn="ctr">
                <a:lnSpc>
                  <a:spcPts val="2800"/>
                </a:lnSpc>
              </a:pPr>
              <a:r>
                <a:rPr lang="en-US" sz="2000">
                  <a:solidFill>
                    <a:srgbClr val="804F3B"/>
                  </a:solidFill>
                  <a:latin typeface="Open Sans Light"/>
                </a:rPr>
                <a:t>[8]</a:t>
              </a:r>
            </a:p>
          </p:txBody>
        </p:sp>
        <p:sp>
          <p:nvSpPr>
            <p:cNvPr id="21" name="TextBox 21"/>
            <p:cNvSpPr txBox="1"/>
            <p:nvPr/>
          </p:nvSpPr>
          <p:spPr>
            <a:xfrm>
              <a:off x="15484825" y="3757048"/>
              <a:ext cx="5325411" cy="9196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Covid, Pneumonia, or Healthy detection</a:t>
              </a:r>
            </a:p>
          </p:txBody>
        </p:sp>
        <p:sp>
          <p:nvSpPr>
            <p:cNvPr id="22" name="TextBox 22"/>
            <p:cNvSpPr txBox="1"/>
            <p:nvPr/>
          </p:nvSpPr>
          <p:spPr>
            <a:xfrm>
              <a:off x="4631156" y="7069085"/>
              <a:ext cx="10230995" cy="2799291"/>
            </a:xfrm>
            <a:prstGeom prst="rect">
              <a:avLst/>
            </a:prstGeom>
          </p:spPr>
          <p:txBody>
            <a:bodyPr lIns="0" tIns="0" rIns="0" bIns="0" rtlCol="0" anchor="t">
              <a:spAutoFit/>
            </a:bodyPr>
            <a:lstStyle/>
            <a:p>
              <a:pPr algn="just">
                <a:lnSpc>
                  <a:spcPts val="2800"/>
                </a:lnSpc>
              </a:pPr>
              <a:r>
                <a:rPr lang="en-US" sz="2000">
                  <a:solidFill>
                    <a:srgbClr val="212121"/>
                  </a:solidFill>
                  <a:latin typeface="Open Sans Light"/>
                </a:rPr>
                <a:t>Evaluate the sensitivity, specificity, and severity of chest radiographs and chest CT scans over time in patients confirmed positive for COVID-19 and those confirmed negative for COVID-19 and to evaluate determinants of false-negative results using logistic regression</a:t>
              </a:r>
            </a:p>
            <a:p>
              <a:pPr algn="just">
                <a:lnSpc>
                  <a:spcPts val="2800"/>
                </a:lnSpc>
              </a:pPr>
              <a:endParaRPr lang="en-US" sz="2000">
                <a:solidFill>
                  <a:srgbClr val="212121"/>
                </a:solidFill>
                <a:latin typeface="Open Sans Light"/>
              </a:endParaRPr>
            </a:p>
          </p:txBody>
        </p:sp>
        <p:sp>
          <p:nvSpPr>
            <p:cNvPr id="23" name="TextBox 23"/>
            <p:cNvSpPr txBox="1"/>
            <p:nvPr/>
          </p:nvSpPr>
          <p:spPr>
            <a:xfrm>
              <a:off x="1896415" y="7069085"/>
              <a:ext cx="1547312" cy="4497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2018</a:t>
              </a:r>
            </a:p>
          </p:txBody>
        </p:sp>
        <p:sp>
          <p:nvSpPr>
            <p:cNvPr id="24" name="TextBox 24"/>
            <p:cNvSpPr txBox="1"/>
            <p:nvPr/>
          </p:nvSpPr>
          <p:spPr>
            <a:xfrm>
              <a:off x="0" y="7069085"/>
              <a:ext cx="1643102" cy="449792"/>
            </a:xfrm>
            <a:prstGeom prst="rect">
              <a:avLst/>
            </a:prstGeom>
          </p:spPr>
          <p:txBody>
            <a:bodyPr lIns="0" tIns="0" rIns="0" bIns="0" rtlCol="0" anchor="t">
              <a:spAutoFit/>
            </a:bodyPr>
            <a:lstStyle/>
            <a:p>
              <a:pPr algn="ctr">
                <a:lnSpc>
                  <a:spcPts val="2800"/>
                </a:lnSpc>
              </a:pPr>
              <a:r>
                <a:rPr lang="en-US" sz="2000">
                  <a:solidFill>
                    <a:srgbClr val="804F3B"/>
                  </a:solidFill>
                  <a:latin typeface="Open Sans Light"/>
                </a:rPr>
                <a:t>[9]</a:t>
              </a:r>
            </a:p>
          </p:txBody>
        </p:sp>
        <p:sp>
          <p:nvSpPr>
            <p:cNvPr id="25" name="TextBox 25"/>
            <p:cNvSpPr txBox="1"/>
            <p:nvPr/>
          </p:nvSpPr>
          <p:spPr>
            <a:xfrm>
              <a:off x="15484825" y="7069085"/>
              <a:ext cx="5325411" cy="4497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Covid Detection</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703961"/>
            <a:ext cx="237450"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II</a:t>
            </a:r>
          </a:p>
        </p:txBody>
      </p:sp>
      <p:sp>
        <p:nvSpPr>
          <p:cNvPr id="3" name="TextBox 3"/>
          <p:cNvSpPr txBox="1"/>
          <p:nvPr/>
        </p:nvSpPr>
        <p:spPr>
          <a:xfrm>
            <a:off x="1355447" y="703961"/>
            <a:ext cx="3235298"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LITERATURE REVIEW</a:t>
            </a:r>
          </a:p>
        </p:txBody>
      </p:sp>
      <p:grpSp>
        <p:nvGrpSpPr>
          <p:cNvPr id="4" name="Group 4"/>
          <p:cNvGrpSpPr/>
          <p:nvPr/>
        </p:nvGrpSpPr>
        <p:grpSpPr>
          <a:xfrm>
            <a:off x="1400607" y="1254973"/>
            <a:ext cx="14680164" cy="337342"/>
            <a:chOff x="0" y="-47625"/>
            <a:chExt cx="19573552" cy="449789"/>
          </a:xfrm>
        </p:grpSpPr>
        <p:sp>
          <p:nvSpPr>
            <p:cNvPr id="5" name="TextBox 5"/>
            <p:cNvSpPr txBox="1"/>
            <p:nvPr/>
          </p:nvSpPr>
          <p:spPr>
            <a:xfrm>
              <a:off x="0" y="-47625"/>
              <a:ext cx="651351" cy="449789"/>
            </a:xfrm>
            <a:prstGeom prst="rect">
              <a:avLst/>
            </a:prstGeom>
          </p:spPr>
          <p:txBody>
            <a:bodyPr lIns="0" tIns="0" rIns="0" bIns="0" rtlCol="0" anchor="t">
              <a:spAutoFit/>
            </a:bodyPr>
            <a:lstStyle/>
            <a:p>
              <a:pPr algn="ctr">
                <a:lnSpc>
                  <a:spcPts val="2800"/>
                </a:lnSpc>
              </a:pPr>
              <a:r>
                <a:rPr lang="en-US" sz="2000">
                  <a:solidFill>
                    <a:srgbClr val="804F3B"/>
                  </a:solidFill>
                  <a:latin typeface="Open Sans Bold"/>
                </a:rPr>
                <a:t>Ref.</a:t>
              </a:r>
            </a:p>
          </p:txBody>
        </p:sp>
        <p:sp>
          <p:nvSpPr>
            <p:cNvPr id="6" name="TextBox 6"/>
            <p:cNvSpPr txBox="1"/>
            <p:nvPr/>
          </p:nvSpPr>
          <p:spPr>
            <a:xfrm>
              <a:off x="1789307" y="-47625"/>
              <a:ext cx="982491" cy="449789"/>
            </a:xfrm>
            <a:prstGeom prst="rect">
              <a:avLst/>
            </a:prstGeom>
          </p:spPr>
          <p:txBody>
            <a:bodyPr wrap="square" lIns="0" tIns="0" rIns="0" bIns="0" rtlCol="0" anchor="t">
              <a:spAutoFit/>
            </a:bodyPr>
            <a:lstStyle/>
            <a:p>
              <a:pPr algn="ctr">
                <a:lnSpc>
                  <a:spcPts val="2800"/>
                </a:lnSpc>
              </a:pPr>
              <a:r>
                <a:rPr lang="en-US" sz="2000" dirty="0">
                  <a:solidFill>
                    <a:srgbClr val="804F3B"/>
                  </a:solidFill>
                  <a:latin typeface="Open Sans Bold"/>
                </a:rPr>
                <a:t>Year</a:t>
              </a:r>
            </a:p>
          </p:txBody>
        </p:sp>
        <p:sp>
          <p:nvSpPr>
            <p:cNvPr id="7" name="TextBox 7"/>
            <p:cNvSpPr txBox="1"/>
            <p:nvPr/>
          </p:nvSpPr>
          <p:spPr>
            <a:xfrm>
              <a:off x="4504958" y="-47625"/>
              <a:ext cx="9470822" cy="449789"/>
            </a:xfrm>
            <a:prstGeom prst="rect">
              <a:avLst/>
            </a:prstGeom>
          </p:spPr>
          <p:txBody>
            <a:bodyPr lIns="0" tIns="0" rIns="0" bIns="0" rtlCol="0" anchor="t">
              <a:spAutoFit/>
            </a:bodyPr>
            <a:lstStyle/>
            <a:p>
              <a:pPr algn="ctr">
                <a:lnSpc>
                  <a:spcPts val="2800"/>
                </a:lnSpc>
              </a:pPr>
              <a:r>
                <a:rPr lang="en-US" sz="2000">
                  <a:solidFill>
                    <a:srgbClr val="804F3B"/>
                  </a:solidFill>
                  <a:latin typeface="Open Sans Bold"/>
                </a:rPr>
                <a:t>Contribution and Research Direction </a:t>
              </a:r>
            </a:p>
          </p:txBody>
        </p:sp>
        <p:sp>
          <p:nvSpPr>
            <p:cNvPr id="8" name="TextBox 8"/>
            <p:cNvSpPr txBox="1"/>
            <p:nvPr/>
          </p:nvSpPr>
          <p:spPr>
            <a:xfrm>
              <a:off x="15708942" y="-47625"/>
              <a:ext cx="3864610" cy="449789"/>
            </a:xfrm>
            <a:prstGeom prst="rect">
              <a:avLst/>
            </a:prstGeom>
          </p:spPr>
          <p:txBody>
            <a:bodyPr lIns="0" tIns="0" rIns="0" bIns="0" rtlCol="0" anchor="t">
              <a:spAutoFit/>
            </a:bodyPr>
            <a:lstStyle/>
            <a:p>
              <a:pPr algn="ctr">
                <a:lnSpc>
                  <a:spcPts val="2800"/>
                </a:lnSpc>
              </a:pPr>
              <a:r>
                <a:rPr lang="en-US" sz="2000">
                  <a:solidFill>
                    <a:srgbClr val="804F3B"/>
                  </a:solidFill>
                  <a:latin typeface="Open Sans Bold"/>
                </a:rPr>
                <a:t>Area of the Main Focus</a:t>
              </a:r>
            </a:p>
          </p:txBody>
        </p:sp>
      </p:grpSp>
      <p:grpSp>
        <p:nvGrpSpPr>
          <p:cNvPr id="9" name="Group 9"/>
          <p:cNvGrpSpPr/>
          <p:nvPr/>
        </p:nvGrpSpPr>
        <p:grpSpPr>
          <a:xfrm>
            <a:off x="1028700" y="1789260"/>
            <a:ext cx="15607677" cy="6510211"/>
            <a:chOff x="0" y="0"/>
            <a:chExt cx="20810237" cy="8680281"/>
          </a:xfrm>
        </p:grpSpPr>
        <p:sp>
          <p:nvSpPr>
            <p:cNvPr id="10" name="TextBox 10"/>
            <p:cNvSpPr txBox="1"/>
            <p:nvPr/>
          </p:nvSpPr>
          <p:spPr>
            <a:xfrm>
              <a:off x="4631156" y="-47625"/>
              <a:ext cx="10230995" cy="3739091"/>
            </a:xfrm>
            <a:prstGeom prst="rect">
              <a:avLst/>
            </a:prstGeom>
          </p:spPr>
          <p:txBody>
            <a:bodyPr lIns="0" tIns="0" rIns="0" bIns="0" rtlCol="0" anchor="t">
              <a:spAutoFit/>
            </a:bodyPr>
            <a:lstStyle/>
            <a:p>
              <a:pPr algn="just">
                <a:lnSpc>
                  <a:spcPts val="2800"/>
                </a:lnSpc>
              </a:pPr>
              <a:r>
                <a:rPr lang="en-US" sz="2000" dirty="0">
                  <a:solidFill>
                    <a:srgbClr val="212121"/>
                  </a:solidFill>
                  <a:latin typeface="Open Sans Light"/>
                </a:rPr>
                <a:t>In this paper, researchers have proposed a method named </a:t>
              </a:r>
              <a:r>
                <a:rPr lang="en-US" sz="2000" dirty="0" err="1">
                  <a:solidFill>
                    <a:srgbClr val="212121"/>
                  </a:solidFill>
                  <a:latin typeface="Open Sans Light"/>
                </a:rPr>
                <a:t>COVIDLite</a:t>
              </a:r>
              <a:r>
                <a:rPr lang="en-US" sz="2000" dirty="0">
                  <a:solidFill>
                    <a:srgbClr val="212121"/>
                  </a:solidFill>
                  <a:latin typeface="Open Sans Light"/>
                </a:rPr>
                <a:t>, which is a combination of white balance followed by Contrast Limited Adaptive Histogram Equalization (CLAHE) and depth-wise separable convolutional neural network (DSCNN). In this method, white balance followed by CLAHE is used as an image preprocessing step for enhancing the visibility of CXR images and DSCNN trained using sparse cross-entropy is used for image classification with lesser parameters and significantly lighter in size</a:t>
              </a:r>
            </a:p>
          </p:txBody>
        </p:sp>
        <p:sp>
          <p:nvSpPr>
            <p:cNvPr id="11" name="TextBox 11"/>
            <p:cNvSpPr txBox="1"/>
            <p:nvPr/>
          </p:nvSpPr>
          <p:spPr>
            <a:xfrm>
              <a:off x="1896415" y="-47625"/>
              <a:ext cx="1547312" cy="4497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2021</a:t>
              </a:r>
            </a:p>
          </p:txBody>
        </p:sp>
        <p:sp>
          <p:nvSpPr>
            <p:cNvPr id="12" name="TextBox 12"/>
            <p:cNvSpPr txBox="1"/>
            <p:nvPr/>
          </p:nvSpPr>
          <p:spPr>
            <a:xfrm>
              <a:off x="0" y="-47625"/>
              <a:ext cx="1643102" cy="449792"/>
            </a:xfrm>
            <a:prstGeom prst="rect">
              <a:avLst/>
            </a:prstGeom>
          </p:spPr>
          <p:txBody>
            <a:bodyPr lIns="0" tIns="0" rIns="0" bIns="0" rtlCol="0" anchor="t">
              <a:spAutoFit/>
            </a:bodyPr>
            <a:lstStyle/>
            <a:p>
              <a:pPr algn="ctr">
                <a:lnSpc>
                  <a:spcPts val="2800"/>
                </a:lnSpc>
              </a:pPr>
              <a:r>
                <a:rPr lang="en-US" sz="2000">
                  <a:solidFill>
                    <a:srgbClr val="804F3B"/>
                  </a:solidFill>
                  <a:latin typeface="Open Sans Light"/>
                </a:rPr>
                <a:t>[10]</a:t>
              </a:r>
            </a:p>
          </p:txBody>
        </p:sp>
        <p:sp>
          <p:nvSpPr>
            <p:cNvPr id="13" name="TextBox 13"/>
            <p:cNvSpPr txBox="1"/>
            <p:nvPr/>
          </p:nvSpPr>
          <p:spPr>
            <a:xfrm>
              <a:off x="15484825" y="-47625"/>
              <a:ext cx="5325411" cy="4497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Covid Detection</a:t>
              </a:r>
            </a:p>
          </p:txBody>
        </p:sp>
        <p:sp>
          <p:nvSpPr>
            <p:cNvPr id="14" name="TextBox 14"/>
            <p:cNvSpPr txBox="1"/>
            <p:nvPr/>
          </p:nvSpPr>
          <p:spPr>
            <a:xfrm>
              <a:off x="4631156" y="4063394"/>
              <a:ext cx="10230995" cy="2799291"/>
            </a:xfrm>
            <a:prstGeom prst="rect">
              <a:avLst/>
            </a:prstGeom>
          </p:spPr>
          <p:txBody>
            <a:bodyPr lIns="0" tIns="0" rIns="0" bIns="0" rtlCol="0" anchor="t">
              <a:spAutoFit/>
            </a:bodyPr>
            <a:lstStyle/>
            <a:p>
              <a:pPr algn="just">
                <a:lnSpc>
                  <a:spcPts val="2800"/>
                </a:lnSpc>
              </a:pPr>
              <a:r>
                <a:rPr lang="en-US" sz="2000">
                  <a:solidFill>
                    <a:srgbClr val="212121"/>
                  </a:solidFill>
                  <a:latin typeface="Open Sans Light"/>
                </a:rPr>
                <a:t>IThis paper demonstrates the efficacy of a novel, highly accurate, and proficient COVID-DeepNet model with CNN for detecting COVID-19 and non-COVID Pneumonia for acutely symptomatic patients. The proposed deep learning model distinguishes an X-ray image into COVID-19, non-COVID Pneumonia, and normal at an efficient rate.</a:t>
              </a:r>
            </a:p>
          </p:txBody>
        </p:sp>
        <p:sp>
          <p:nvSpPr>
            <p:cNvPr id="15" name="TextBox 15"/>
            <p:cNvSpPr txBox="1"/>
            <p:nvPr/>
          </p:nvSpPr>
          <p:spPr>
            <a:xfrm>
              <a:off x="1896415" y="4063394"/>
              <a:ext cx="1547312" cy="4497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2021</a:t>
              </a:r>
            </a:p>
          </p:txBody>
        </p:sp>
        <p:sp>
          <p:nvSpPr>
            <p:cNvPr id="16" name="TextBox 16"/>
            <p:cNvSpPr txBox="1"/>
            <p:nvPr/>
          </p:nvSpPr>
          <p:spPr>
            <a:xfrm>
              <a:off x="0" y="4063394"/>
              <a:ext cx="1643102" cy="449792"/>
            </a:xfrm>
            <a:prstGeom prst="rect">
              <a:avLst/>
            </a:prstGeom>
          </p:spPr>
          <p:txBody>
            <a:bodyPr lIns="0" tIns="0" rIns="0" bIns="0" rtlCol="0" anchor="t">
              <a:spAutoFit/>
            </a:bodyPr>
            <a:lstStyle/>
            <a:p>
              <a:pPr algn="ctr">
                <a:lnSpc>
                  <a:spcPts val="2800"/>
                </a:lnSpc>
              </a:pPr>
              <a:r>
                <a:rPr lang="en-US" sz="2000">
                  <a:solidFill>
                    <a:srgbClr val="804F3B"/>
                  </a:solidFill>
                  <a:latin typeface="Open Sans Light"/>
                </a:rPr>
                <a:t>[11]</a:t>
              </a:r>
            </a:p>
          </p:txBody>
        </p:sp>
        <p:sp>
          <p:nvSpPr>
            <p:cNvPr id="17" name="TextBox 17"/>
            <p:cNvSpPr txBox="1"/>
            <p:nvPr/>
          </p:nvSpPr>
          <p:spPr>
            <a:xfrm>
              <a:off x="15484825" y="4063394"/>
              <a:ext cx="5325411" cy="4497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Covid Detection</a:t>
              </a:r>
            </a:p>
          </p:txBody>
        </p:sp>
        <p:sp>
          <p:nvSpPr>
            <p:cNvPr id="18" name="TextBox 18"/>
            <p:cNvSpPr txBox="1"/>
            <p:nvPr/>
          </p:nvSpPr>
          <p:spPr>
            <a:xfrm>
              <a:off x="4631156" y="7290690"/>
              <a:ext cx="10230995" cy="1389591"/>
            </a:xfrm>
            <a:prstGeom prst="rect">
              <a:avLst/>
            </a:prstGeom>
          </p:spPr>
          <p:txBody>
            <a:bodyPr lIns="0" tIns="0" rIns="0" bIns="0" rtlCol="0" anchor="t">
              <a:spAutoFit/>
            </a:bodyPr>
            <a:lstStyle/>
            <a:p>
              <a:pPr algn="just">
                <a:lnSpc>
                  <a:spcPts val="2800"/>
                </a:lnSpc>
              </a:pPr>
              <a:r>
                <a:rPr lang="en-US" sz="2000">
                  <a:solidFill>
                    <a:srgbClr val="212121"/>
                  </a:solidFill>
                  <a:latin typeface="Open Sans Light"/>
                </a:rPr>
                <a:t>A detailed survey of the available deep learning approaches for the detection of coronavirus infection from images such as CT scans or CXR images is conducted in this paper</a:t>
              </a:r>
            </a:p>
          </p:txBody>
        </p:sp>
        <p:sp>
          <p:nvSpPr>
            <p:cNvPr id="19" name="TextBox 19"/>
            <p:cNvSpPr txBox="1"/>
            <p:nvPr/>
          </p:nvSpPr>
          <p:spPr>
            <a:xfrm>
              <a:off x="1896415" y="7290690"/>
              <a:ext cx="1547312" cy="4497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2022</a:t>
              </a:r>
            </a:p>
          </p:txBody>
        </p:sp>
        <p:sp>
          <p:nvSpPr>
            <p:cNvPr id="20" name="TextBox 20"/>
            <p:cNvSpPr txBox="1"/>
            <p:nvPr/>
          </p:nvSpPr>
          <p:spPr>
            <a:xfrm>
              <a:off x="0" y="7290690"/>
              <a:ext cx="1643102" cy="449792"/>
            </a:xfrm>
            <a:prstGeom prst="rect">
              <a:avLst/>
            </a:prstGeom>
          </p:spPr>
          <p:txBody>
            <a:bodyPr lIns="0" tIns="0" rIns="0" bIns="0" rtlCol="0" anchor="t">
              <a:spAutoFit/>
            </a:bodyPr>
            <a:lstStyle/>
            <a:p>
              <a:pPr algn="ctr">
                <a:lnSpc>
                  <a:spcPts val="2800"/>
                </a:lnSpc>
              </a:pPr>
              <a:r>
                <a:rPr lang="en-US" sz="2000">
                  <a:solidFill>
                    <a:srgbClr val="804F3B"/>
                  </a:solidFill>
                  <a:latin typeface="Open Sans Light"/>
                </a:rPr>
                <a:t>[12]</a:t>
              </a:r>
            </a:p>
          </p:txBody>
        </p:sp>
        <p:sp>
          <p:nvSpPr>
            <p:cNvPr id="21" name="TextBox 21"/>
            <p:cNvSpPr txBox="1"/>
            <p:nvPr/>
          </p:nvSpPr>
          <p:spPr>
            <a:xfrm>
              <a:off x="15484825" y="7290690"/>
              <a:ext cx="5325411" cy="449792"/>
            </a:xfrm>
            <a:prstGeom prst="rect">
              <a:avLst/>
            </a:prstGeom>
          </p:spPr>
          <p:txBody>
            <a:bodyPr lIns="0" tIns="0" rIns="0" bIns="0" rtlCol="0" anchor="t">
              <a:spAutoFit/>
            </a:bodyPr>
            <a:lstStyle/>
            <a:p>
              <a:pPr algn="ctr">
                <a:lnSpc>
                  <a:spcPts val="2800"/>
                </a:lnSpc>
              </a:pPr>
              <a:r>
                <a:rPr lang="en-US" sz="2000">
                  <a:solidFill>
                    <a:srgbClr val="212121"/>
                  </a:solidFill>
                  <a:latin typeface="Open Sans Light"/>
                </a:rPr>
                <a:t>Covid Detection</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703961"/>
            <a:ext cx="237450"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III</a:t>
            </a:r>
          </a:p>
        </p:txBody>
      </p:sp>
      <p:sp>
        <p:nvSpPr>
          <p:cNvPr id="3" name="TextBox 3"/>
          <p:cNvSpPr txBox="1"/>
          <p:nvPr/>
        </p:nvSpPr>
        <p:spPr>
          <a:xfrm>
            <a:off x="1355447" y="703961"/>
            <a:ext cx="3235298"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MOTIVATION</a:t>
            </a:r>
          </a:p>
        </p:txBody>
      </p:sp>
      <p:sp>
        <p:nvSpPr>
          <p:cNvPr id="4" name="TextBox 4"/>
          <p:cNvSpPr txBox="1"/>
          <p:nvPr/>
        </p:nvSpPr>
        <p:spPr>
          <a:xfrm>
            <a:off x="1028700" y="1642875"/>
            <a:ext cx="14769553" cy="3984624"/>
          </a:xfrm>
          <a:prstGeom prst="rect">
            <a:avLst/>
          </a:prstGeom>
        </p:spPr>
        <p:txBody>
          <a:bodyPr lIns="0" tIns="0" rIns="0" bIns="0" rtlCol="0" anchor="t">
            <a:spAutoFit/>
          </a:bodyPr>
          <a:lstStyle/>
          <a:p>
            <a:pPr marL="431804" lvl="1" indent="-215902" algn="just">
              <a:lnSpc>
                <a:spcPts val="3200"/>
              </a:lnSpc>
              <a:buFont typeface="Arial"/>
              <a:buChar char="•"/>
            </a:pPr>
            <a:r>
              <a:rPr lang="en-US" sz="2000">
                <a:solidFill>
                  <a:srgbClr val="212121"/>
                </a:solidFill>
                <a:latin typeface="Open Sans"/>
              </a:rPr>
              <a:t>The global crisis brought on by COVID-19 has affected us all. Like many businesses, we are struggling to make the most of our current crisis services. </a:t>
            </a:r>
          </a:p>
          <a:p>
            <a:pPr marL="431804" lvl="1" indent="-215902" algn="just">
              <a:lnSpc>
                <a:spcPts val="3200"/>
              </a:lnSpc>
              <a:buFont typeface="Arial"/>
              <a:buChar char="•"/>
            </a:pPr>
            <a:r>
              <a:rPr lang="en-US" sz="2000">
                <a:solidFill>
                  <a:srgbClr val="212121"/>
                </a:solidFill>
                <a:latin typeface="Open Sans"/>
              </a:rPr>
              <a:t>During this pandemic, we tried to sort out the problem using artificial intelligence. </a:t>
            </a:r>
          </a:p>
          <a:p>
            <a:pPr marL="431804" lvl="1" indent="-215902" algn="just">
              <a:lnSpc>
                <a:spcPts val="3200"/>
              </a:lnSpc>
              <a:buFont typeface="Arial"/>
              <a:buChar char="•"/>
            </a:pPr>
            <a:r>
              <a:rPr lang="en-US" sz="2000">
                <a:solidFill>
                  <a:srgbClr val="212121"/>
                </a:solidFill>
                <a:latin typeface="Open Sans"/>
              </a:rPr>
              <a:t>We came up with an idea and researched with my thesis mate to develop a convolutional neural network for COVID-19 detection via chest x-ray. We’ve used </a:t>
            </a:r>
            <a:r>
              <a:rPr lang="en-US" sz="2000">
                <a:solidFill>
                  <a:srgbClr val="212121"/>
                </a:solidFill>
                <a:latin typeface="Open Sans Bold"/>
              </a:rPr>
              <a:t>COVID CXR Image Dataset (Research)</a:t>
            </a:r>
            <a:r>
              <a:rPr lang="en-US" sz="2000">
                <a:solidFill>
                  <a:srgbClr val="212121"/>
                </a:solidFill>
                <a:latin typeface="Open Sans"/>
              </a:rPr>
              <a:t> from Kaggle, an open-access benchmark dataset comprising 1823 CXR images across many patient cases. </a:t>
            </a:r>
          </a:p>
          <a:p>
            <a:pPr marL="431804" lvl="1" indent="-215902" algn="just">
              <a:lnSpc>
                <a:spcPts val="3200"/>
              </a:lnSpc>
              <a:buFont typeface="Arial"/>
              <a:buChar char="•"/>
            </a:pPr>
            <a:r>
              <a:rPr lang="en-US" sz="2000">
                <a:solidFill>
                  <a:srgbClr val="212121"/>
                </a:solidFill>
                <a:latin typeface="Open Sans"/>
              </a:rPr>
              <a:t>The model is cost-effective and can aid the radiologists to verify their decisions. </a:t>
            </a:r>
          </a:p>
          <a:p>
            <a:pPr marL="431804" lvl="1" indent="-215902" algn="just">
              <a:lnSpc>
                <a:spcPts val="3200"/>
              </a:lnSpc>
              <a:buFont typeface="Arial"/>
              <a:buChar char="•"/>
            </a:pPr>
            <a:r>
              <a:rPr lang="en-US" sz="2000">
                <a:solidFill>
                  <a:srgbClr val="212121"/>
                </a:solidFill>
                <a:latin typeface="Open Sans"/>
              </a:rPr>
              <a:t>The major purpose of this research is to take faster decisions for quarantine of patients that can ultimately help in reducing the spread of COVID-19 infection.</a:t>
            </a:r>
          </a:p>
          <a:p>
            <a:pPr algn="just">
              <a:lnSpc>
                <a:spcPts val="3200"/>
              </a:lnSpc>
            </a:pPr>
            <a:endParaRPr lang="en-US" sz="2000">
              <a:solidFill>
                <a:srgbClr val="212121"/>
              </a:solidFill>
              <a:latin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703961"/>
            <a:ext cx="310719"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IV</a:t>
            </a:r>
          </a:p>
        </p:txBody>
      </p:sp>
      <p:sp>
        <p:nvSpPr>
          <p:cNvPr id="3" name="TextBox 3"/>
          <p:cNvSpPr txBox="1"/>
          <p:nvPr/>
        </p:nvSpPr>
        <p:spPr>
          <a:xfrm>
            <a:off x="1517372" y="703961"/>
            <a:ext cx="3235298" cy="312420"/>
          </a:xfrm>
          <a:prstGeom prst="rect">
            <a:avLst/>
          </a:prstGeom>
        </p:spPr>
        <p:txBody>
          <a:bodyPr lIns="0" tIns="0" rIns="0" bIns="0" rtlCol="0" anchor="t">
            <a:spAutoFit/>
          </a:bodyPr>
          <a:lstStyle/>
          <a:p>
            <a:pPr algn="just">
              <a:lnSpc>
                <a:spcPts val="2339"/>
              </a:lnSpc>
            </a:pPr>
            <a:r>
              <a:rPr lang="en-US" sz="1999">
                <a:solidFill>
                  <a:srgbClr val="804F3B"/>
                </a:solidFill>
                <a:latin typeface="Raleway Bold"/>
              </a:rPr>
              <a:t>PROBLEM STATEMENT</a:t>
            </a:r>
          </a:p>
        </p:txBody>
      </p:sp>
      <p:sp>
        <p:nvSpPr>
          <p:cNvPr id="4" name="TextBox 4"/>
          <p:cNvSpPr txBox="1"/>
          <p:nvPr/>
        </p:nvSpPr>
        <p:spPr>
          <a:xfrm>
            <a:off x="1028700" y="1595250"/>
            <a:ext cx="12511370" cy="2724149"/>
          </a:xfrm>
          <a:prstGeom prst="rect">
            <a:avLst/>
          </a:prstGeom>
        </p:spPr>
        <p:txBody>
          <a:bodyPr lIns="0" tIns="0" rIns="0" bIns="0" rtlCol="0" anchor="t">
            <a:spAutoFit/>
          </a:bodyPr>
          <a:lstStyle/>
          <a:p>
            <a:pPr marL="431804" lvl="1" indent="-215902">
              <a:lnSpc>
                <a:spcPts val="3600"/>
              </a:lnSpc>
              <a:buFont typeface="Arial"/>
              <a:buChar char="•"/>
            </a:pPr>
            <a:r>
              <a:rPr lang="en-US" sz="2000">
                <a:solidFill>
                  <a:srgbClr val="212121"/>
                </a:solidFill>
                <a:latin typeface="Raleway"/>
              </a:rPr>
              <a:t>The conventional diagnosis process has become relatively faster but still causes a high risk for medical staff. </a:t>
            </a:r>
          </a:p>
          <a:p>
            <a:pPr marL="431804" lvl="1" indent="-215902">
              <a:lnSpc>
                <a:spcPts val="3600"/>
              </a:lnSpc>
              <a:buFont typeface="Arial"/>
              <a:buChar char="•"/>
            </a:pPr>
            <a:r>
              <a:rPr lang="en-US" sz="2000">
                <a:solidFill>
                  <a:srgbClr val="212121"/>
                </a:solidFill>
                <a:latin typeface="Raleway"/>
              </a:rPr>
              <a:t>It is costly and there exists a limited number of diagnostic test kits. </a:t>
            </a:r>
          </a:p>
          <a:p>
            <a:pPr marL="431804" lvl="1" indent="-215902">
              <a:lnSpc>
                <a:spcPts val="3600"/>
              </a:lnSpc>
              <a:buFont typeface="Arial"/>
              <a:buChar char="•"/>
            </a:pPr>
            <a:r>
              <a:rPr lang="en-US" sz="2000">
                <a:solidFill>
                  <a:srgbClr val="212121"/>
                </a:solidFill>
                <a:latin typeface="Raleway"/>
              </a:rPr>
              <a:t>Medical imaging techniques are safe, faster, and easily accessible. </a:t>
            </a:r>
          </a:p>
          <a:p>
            <a:pPr marL="431804" lvl="1" indent="-215902">
              <a:lnSpc>
                <a:spcPts val="3600"/>
              </a:lnSpc>
              <a:buFont typeface="Arial"/>
              <a:buChar char="•"/>
            </a:pPr>
            <a:r>
              <a:rPr lang="en-US" sz="2000">
                <a:solidFill>
                  <a:srgbClr val="212121"/>
                </a:solidFill>
                <a:latin typeface="Raleway"/>
              </a:rPr>
              <a:t>X-ray imaging has been extensively used for COVID-19</a:t>
            </a:r>
          </a:p>
          <a:p>
            <a:pPr marL="431804" lvl="1" indent="-215902">
              <a:lnSpc>
                <a:spcPts val="3600"/>
              </a:lnSpc>
              <a:buFont typeface="Arial"/>
              <a:buChar char="•"/>
            </a:pPr>
            <a:r>
              <a:rPr lang="en-US" sz="2000">
                <a:solidFill>
                  <a:srgbClr val="212121"/>
                </a:solidFill>
                <a:latin typeface="Raleway"/>
              </a:rPr>
              <a:t>Requires less imaging time, and lower cost, and X-ray scanners are widely available even in rural areas.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3115</Words>
  <Application>Microsoft Office PowerPoint</Application>
  <PresentationFormat>Custom</PresentationFormat>
  <Paragraphs>338</Paragraphs>
  <Slides>31</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31</vt:i4>
      </vt:variant>
    </vt:vector>
  </HeadingPairs>
  <TitlesOfParts>
    <vt:vector size="50" baseType="lpstr">
      <vt:lpstr>Public Sans</vt:lpstr>
      <vt:lpstr>Raleway</vt:lpstr>
      <vt:lpstr>PT Sans</vt:lpstr>
      <vt:lpstr>Montserrat Light</vt:lpstr>
      <vt:lpstr>Arial</vt:lpstr>
      <vt:lpstr>Calibri</vt:lpstr>
      <vt:lpstr>Open Sans Extra Bold</vt:lpstr>
      <vt:lpstr>Open Sans Bold</vt:lpstr>
      <vt:lpstr>Arimo</vt:lpstr>
      <vt:lpstr>Radley</vt:lpstr>
      <vt:lpstr>Arimo Bold</vt:lpstr>
      <vt:lpstr>Prata</vt:lpstr>
      <vt:lpstr>Radley Bold</vt:lpstr>
      <vt:lpstr>Raleway Bold</vt:lpstr>
      <vt:lpstr>Canva Sans Bold</vt:lpstr>
      <vt:lpstr>Open Sans Light</vt:lpstr>
      <vt:lpstr>Open Sans</vt:lpstr>
      <vt:lpstr>Open Sans Light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electronic and telecommunication engineering International Islamic university Chittgong</dc:title>
  <cp:lastModifiedBy>Soumen Barua</cp:lastModifiedBy>
  <cp:revision>4</cp:revision>
  <dcterms:created xsi:type="dcterms:W3CDTF">2006-08-16T00:00:00Z</dcterms:created>
  <dcterms:modified xsi:type="dcterms:W3CDTF">2022-10-14T18:23:24Z</dcterms:modified>
  <dc:identifier>DAFA6S_c4FY</dc:identifier>
</cp:coreProperties>
</file>